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39" r:id="rId3"/>
    <p:sldId id="340" r:id="rId4"/>
    <p:sldId id="341" r:id="rId5"/>
    <p:sldId id="342" r:id="rId6"/>
    <p:sldId id="343" r:id="rId7"/>
    <p:sldId id="344" r:id="rId8"/>
    <p:sldId id="345" r:id="rId9"/>
    <p:sldId id="346" r:id="rId10"/>
    <p:sldId id="347" r:id="rId11"/>
    <p:sldId id="348" r:id="rId12"/>
    <p:sldId id="349" r:id="rId13"/>
    <p:sldId id="350" r:id="rId14"/>
    <p:sldId id="338" r:id="rId15"/>
    <p:sldId id="286" r:id="rId16"/>
    <p:sldId id="287" r:id="rId17"/>
    <p:sldId id="351" r:id="rId18"/>
    <p:sldId id="352" r:id="rId19"/>
    <p:sldId id="282" r:id="rId20"/>
    <p:sldId id="259" r:id="rId21"/>
    <p:sldId id="260" r:id="rId22"/>
    <p:sldId id="262" r:id="rId23"/>
    <p:sldId id="263" r:id="rId24"/>
    <p:sldId id="270" r:id="rId25"/>
    <p:sldId id="271" r:id="rId26"/>
    <p:sldId id="272" r:id="rId27"/>
    <p:sldId id="273" r:id="rId28"/>
    <p:sldId id="274" r:id="rId29"/>
    <p:sldId id="275" r:id="rId30"/>
    <p:sldId id="276" r:id="rId31"/>
    <p:sldId id="277" r:id="rId32"/>
    <p:sldId id="278" r:id="rId33"/>
    <p:sldId id="279" r:id="rId34"/>
    <p:sldId id="280" r:id="rId35"/>
    <p:sldId id="289" r:id="rId36"/>
    <p:sldId id="290" r:id="rId37"/>
    <p:sldId id="321" r:id="rId38"/>
    <p:sldId id="322" r:id="rId39"/>
    <p:sldId id="324" r:id="rId40"/>
    <p:sldId id="323" r:id="rId41"/>
    <p:sldId id="326" r:id="rId42"/>
    <p:sldId id="327" r:id="rId43"/>
    <p:sldId id="328" r:id="rId44"/>
    <p:sldId id="329" r:id="rId45"/>
    <p:sldId id="330" r:id="rId46"/>
    <p:sldId id="331" r:id="rId47"/>
    <p:sldId id="332" r:id="rId48"/>
    <p:sldId id="333" r:id="rId49"/>
    <p:sldId id="336" r:id="rId50"/>
    <p:sldId id="317" r:id="rId51"/>
    <p:sldId id="304" r:id="rId52"/>
    <p:sldId id="309" r:id="rId53"/>
    <p:sldId id="311" r:id="rId54"/>
    <p:sldId id="312" r:id="rId55"/>
    <p:sldId id="320" r:id="rId56"/>
    <p:sldId id="337" r:id="rId57"/>
    <p:sldId id="334" r:id="rId58"/>
    <p:sldId id="335" r:id="rId59"/>
    <p:sldId id="319" r:id="rId60"/>
    <p:sldId id="305" r:id="rId61"/>
    <p:sldId id="313" r:id="rId62"/>
    <p:sldId id="316" r:id="rId63"/>
    <p:sldId id="291" r:id="rId64"/>
    <p:sldId id="308" r:id="rId65"/>
    <p:sldId id="310"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257" r:id="rId82"/>
    <p:sldId id="258" r:id="rId83"/>
    <p:sldId id="368" r:id="rId84"/>
    <p:sldId id="369" r:id="rId85"/>
    <p:sldId id="261" r:id="rId86"/>
    <p:sldId id="370" r:id="rId87"/>
    <p:sldId id="371" r:id="rId88"/>
    <p:sldId id="372" r:id="rId89"/>
    <p:sldId id="373" r:id="rId90"/>
    <p:sldId id="374"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46"/>
  </p:normalViewPr>
  <p:slideViewPr>
    <p:cSldViewPr>
      <p:cViewPr>
        <p:scale>
          <a:sx n="94" d="100"/>
          <a:sy n="94" d="100"/>
        </p:scale>
        <p:origin x="72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0CA11-43DD-4802-A452-E178A81E30FF}" type="datetimeFigureOut">
              <a:rPr lang="en-US" smtClean="0"/>
              <a:t>4/6/2018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40E44-B057-4813-8C13-8517C1A163D9}" type="slidenum">
              <a:rPr lang="en-US" smtClean="0"/>
              <a:t>‹#›</a:t>
            </a:fld>
            <a:endParaRPr lang="en-US" dirty="0"/>
          </a:p>
        </p:txBody>
      </p:sp>
    </p:spTree>
    <p:extLst>
      <p:ext uri="{BB962C8B-B14F-4D97-AF65-F5344CB8AC3E}">
        <p14:creationId xmlns:p14="http://schemas.microsoft.com/office/powerpoint/2010/main" val="327565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a:t>
            </a:fld>
            <a:endParaRPr lang="en-US" dirty="0"/>
          </a:p>
        </p:txBody>
      </p:sp>
    </p:spTree>
    <p:extLst>
      <p:ext uri="{BB962C8B-B14F-4D97-AF65-F5344CB8AC3E}">
        <p14:creationId xmlns:p14="http://schemas.microsoft.com/office/powerpoint/2010/main" val="359744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11</a:t>
            </a:fld>
            <a:endParaRPr lang="en-US" dirty="0"/>
          </a:p>
        </p:txBody>
      </p:sp>
    </p:spTree>
    <p:extLst>
      <p:ext uri="{BB962C8B-B14F-4D97-AF65-F5344CB8AC3E}">
        <p14:creationId xmlns:p14="http://schemas.microsoft.com/office/powerpoint/2010/main" val="124400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12</a:t>
            </a:fld>
            <a:endParaRPr lang="en-US" dirty="0"/>
          </a:p>
        </p:txBody>
      </p:sp>
    </p:spTree>
    <p:extLst>
      <p:ext uri="{BB962C8B-B14F-4D97-AF65-F5344CB8AC3E}">
        <p14:creationId xmlns:p14="http://schemas.microsoft.com/office/powerpoint/2010/main" val="14828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13</a:t>
            </a:fld>
            <a:endParaRPr lang="en-US" dirty="0"/>
          </a:p>
        </p:txBody>
      </p:sp>
    </p:spTree>
    <p:extLst>
      <p:ext uri="{BB962C8B-B14F-4D97-AF65-F5344CB8AC3E}">
        <p14:creationId xmlns:p14="http://schemas.microsoft.com/office/powerpoint/2010/main" val="330293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14</a:t>
            </a:fld>
            <a:endParaRPr lang="en-US" dirty="0"/>
          </a:p>
        </p:txBody>
      </p:sp>
    </p:spTree>
    <p:extLst>
      <p:ext uri="{BB962C8B-B14F-4D97-AF65-F5344CB8AC3E}">
        <p14:creationId xmlns:p14="http://schemas.microsoft.com/office/powerpoint/2010/main" val="59626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15</a:t>
            </a:fld>
            <a:endParaRPr lang="en-US" dirty="0"/>
          </a:p>
        </p:txBody>
      </p:sp>
    </p:spTree>
    <p:extLst>
      <p:ext uri="{BB962C8B-B14F-4D97-AF65-F5344CB8AC3E}">
        <p14:creationId xmlns:p14="http://schemas.microsoft.com/office/powerpoint/2010/main" val="358958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16</a:t>
            </a:fld>
            <a:endParaRPr lang="en-US" dirty="0"/>
          </a:p>
        </p:txBody>
      </p:sp>
    </p:spTree>
    <p:extLst>
      <p:ext uri="{BB962C8B-B14F-4D97-AF65-F5344CB8AC3E}">
        <p14:creationId xmlns:p14="http://schemas.microsoft.com/office/powerpoint/2010/main" val="13076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19</a:t>
            </a:fld>
            <a:endParaRPr lang="en-US" dirty="0"/>
          </a:p>
        </p:txBody>
      </p:sp>
    </p:spTree>
    <p:extLst>
      <p:ext uri="{BB962C8B-B14F-4D97-AF65-F5344CB8AC3E}">
        <p14:creationId xmlns:p14="http://schemas.microsoft.com/office/powerpoint/2010/main" val="2133986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20</a:t>
            </a:fld>
            <a:endParaRPr lang="en-US" dirty="0"/>
          </a:p>
        </p:txBody>
      </p:sp>
    </p:spTree>
    <p:extLst>
      <p:ext uri="{BB962C8B-B14F-4D97-AF65-F5344CB8AC3E}">
        <p14:creationId xmlns:p14="http://schemas.microsoft.com/office/powerpoint/2010/main" val="406438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21</a:t>
            </a:fld>
            <a:endParaRPr lang="en-US" dirty="0"/>
          </a:p>
        </p:txBody>
      </p:sp>
    </p:spTree>
    <p:extLst>
      <p:ext uri="{BB962C8B-B14F-4D97-AF65-F5344CB8AC3E}">
        <p14:creationId xmlns:p14="http://schemas.microsoft.com/office/powerpoint/2010/main" val="208402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22</a:t>
            </a:fld>
            <a:endParaRPr lang="en-US" dirty="0"/>
          </a:p>
        </p:txBody>
      </p:sp>
    </p:spTree>
    <p:extLst>
      <p:ext uri="{BB962C8B-B14F-4D97-AF65-F5344CB8AC3E}">
        <p14:creationId xmlns:p14="http://schemas.microsoft.com/office/powerpoint/2010/main" val="240386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3</a:t>
            </a:fld>
            <a:endParaRPr lang="en-US" dirty="0"/>
          </a:p>
        </p:txBody>
      </p:sp>
    </p:spTree>
    <p:extLst>
      <p:ext uri="{BB962C8B-B14F-4D97-AF65-F5344CB8AC3E}">
        <p14:creationId xmlns:p14="http://schemas.microsoft.com/office/powerpoint/2010/main" val="242928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23</a:t>
            </a:fld>
            <a:endParaRPr lang="en-US" dirty="0"/>
          </a:p>
        </p:txBody>
      </p:sp>
    </p:spTree>
    <p:extLst>
      <p:ext uri="{BB962C8B-B14F-4D97-AF65-F5344CB8AC3E}">
        <p14:creationId xmlns:p14="http://schemas.microsoft.com/office/powerpoint/2010/main" val="174836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24</a:t>
            </a:fld>
            <a:endParaRPr lang="en-US" dirty="0"/>
          </a:p>
        </p:txBody>
      </p:sp>
    </p:spTree>
    <p:extLst>
      <p:ext uri="{BB962C8B-B14F-4D97-AF65-F5344CB8AC3E}">
        <p14:creationId xmlns:p14="http://schemas.microsoft.com/office/powerpoint/2010/main" val="380086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25</a:t>
            </a:fld>
            <a:endParaRPr lang="en-US" dirty="0"/>
          </a:p>
        </p:txBody>
      </p:sp>
    </p:spTree>
    <p:extLst>
      <p:ext uri="{BB962C8B-B14F-4D97-AF65-F5344CB8AC3E}">
        <p14:creationId xmlns:p14="http://schemas.microsoft.com/office/powerpoint/2010/main" val="690824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26</a:t>
            </a:fld>
            <a:endParaRPr lang="en-US" dirty="0"/>
          </a:p>
        </p:txBody>
      </p:sp>
    </p:spTree>
    <p:extLst>
      <p:ext uri="{BB962C8B-B14F-4D97-AF65-F5344CB8AC3E}">
        <p14:creationId xmlns:p14="http://schemas.microsoft.com/office/powerpoint/2010/main" val="1851940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27</a:t>
            </a:fld>
            <a:endParaRPr lang="en-US" dirty="0"/>
          </a:p>
        </p:txBody>
      </p:sp>
    </p:spTree>
    <p:extLst>
      <p:ext uri="{BB962C8B-B14F-4D97-AF65-F5344CB8AC3E}">
        <p14:creationId xmlns:p14="http://schemas.microsoft.com/office/powerpoint/2010/main" val="388127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28</a:t>
            </a:fld>
            <a:endParaRPr lang="en-US" dirty="0"/>
          </a:p>
        </p:txBody>
      </p:sp>
    </p:spTree>
    <p:extLst>
      <p:ext uri="{BB962C8B-B14F-4D97-AF65-F5344CB8AC3E}">
        <p14:creationId xmlns:p14="http://schemas.microsoft.com/office/powerpoint/2010/main" val="88742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29</a:t>
            </a:fld>
            <a:endParaRPr lang="en-US" dirty="0"/>
          </a:p>
        </p:txBody>
      </p:sp>
    </p:spTree>
    <p:extLst>
      <p:ext uri="{BB962C8B-B14F-4D97-AF65-F5344CB8AC3E}">
        <p14:creationId xmlns:p14="http://schemas.microsoft.com/office/powerpoint/2010/main" val="3231338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30</a:t>
            </a:fld>
            <a:endParaRPr lang="en-US" dirty="0"/>
          </a:p>
        </p:txBody>
      </p:sp>
    </p:spTree>
    <p:extLst>
      <p:ext uri="{BB962C8B-B14F-4D97-AF65-F5344CB8AC3E}">
        <p14:creationId xmlns:p14="http://schemas.microsoft.com/office/powerpoint/2010/main" val="197014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31</a:t>
            </a:fld>
            <a:endParaRPr lang="en-US" dirty="0"/>
          </a:p>
        </p:txBody>
      </p:sp>
    </p:spTree>
    <p:extLst>
      <p:ext uri="{BB962C8B-B14F-4D97-AF65-F5344CB8AC3E}">
        <p14:creationId xmlns:p14="http://schemas.microsoft.com/office/powerpoint/2010/main" val="402789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32</a:t>
            </a:fld>
            <a:endParaRPr lang="en-US" dirty="0"/>
          </a:p>
        </p:txBody>
      </p:sp>
    </p:spTree>
    <p:extLst>
      <p:ext uri="{BB962C8B-B14F-4D97-AF65-F5344CB8AC3E}">
        <p14:creationId xmlns:p14="http://schemas.microsoft.com/office/powerpoint/2010/main" val="301571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4</a:t>
            </a:fld>
            <a:endParaRPr lang="en-US" dirty="0"/>
          </a:p>
        </p:txBody>
      </p:sp>
    </p:spTree>
    <p:extLst>
      <p:ext uri="{BB962C8B-B14F-4D97-AF65-F5344CB8AC3E}">
        <p14:creationId xmlns:p14="http://schemas.microsoft.com/office/powerpoint/2010/main" val="4002591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33</a:t>
            </a:fld>
            <a:endParaRPr lang="en-US" dirty="0"/>
          </a:p>
        </p:txBody>
      </p:sp>
    </p:spTree>
    <p:extLst>
      <p:ext uri="{BB962C8B-B14F-4D97-AF65-F5344CB8AC3E}">
        <p14:creationId xmlns:p14="http://schemas.microsoft.com/office/powerpoint/2010/main" val="1503324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34</a:t>
            </a:fld>
            <a:endParaRPr lang="en-US" dirty="0"/>
          </a:p>
        </p:txBody>
      </p:sp>
    </p:spTree>
    <p:extLst>
      <p:ext uri="{BB962C8B-B14F-4D97-AF65-F5344CB8AC3E}">
        <p14:creationId xmlns:p14="http://schemas.microsoft.com/office/powerpoint/2010/main" val="20098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35</a:t>
            </a:fld>
            <a:endParaRPr lang="en-US" dirty="0"/>
          </a:p>
        </p:txBody>
      </p:sp>
    </p:spTree>
    <p:extLst>
      <p:ext uri="{BB962C8B-B14F-4D97-AF65-F5344CB8AC3E}">
        <p14:creationId xmlns:p14="http://schemas.microsoft.com/office/powerpoint/2010/main" val="1318822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36</a:t>
            </a:fld>
            <a:endParaRPr lang="en-US" dirty="0"/>
          </a:p>
        </p:txBody>
      </p:sp>
    </p:spTree>
    <p:extLst>
      <p:ext uri="{BB962C8B-B14F-4D97-AF65-F5344CB8AC3E}">
        <p14:creationId xmlns:p14="http://schemas.microsoft.com/office/powerpoint/2010/main" val="1474752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37</a:t>
            </a:fld>
            <a:endParaRPr lang="en-US" dirty="0"/>
          </a:p>
        </p:txBody>
      </p:sp>
    </p:spTree>
    <p:extLst>
      <p:ext uri="{BB962C8B-B14F-4D97-AF65-F5344CB8AC3E}">
        <p14:creationId xmlns:p14="http://schemas.microsoft.com/office/powerpoint/2010/main" val="217526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38</a:t>
            </a:fld>
            <a:endParaRPr lang="en-US" dirty="0"/>
          </a:p>
        </p:txBody>
      </p:sp>
    </p:spTree>
    <p:extLst>
      <p:ext uri="{BB962C8B-B14F-4D97-AF65-F5344CB8AC3E}">
        <p14:creationId xmlns:p14="http://schemas.microsoft.com/office/powerpoint/2010/main" val="654499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39</a:t>
            </a:fld>
            <a:endParaRPr lang="en-US" dirty="0"/>
          </a:p>
        </p:txBody>
      </p:sp>
    </p:spTree>
    <p:extLst>
      <p:ext uri="{BB962C8B-B14F-4D97-AF65-F5344CB8AC3E}">
        <p14:creationId xmlns:p14="http://schemas.microsoft.com/office/powerpoint/2010/main" val="3260589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40</a:t>
            </a:fld>
            <a:endParaRPr lang="en-US" dirty="0"/>
          </a:p>
        </p:txBody>
      </p:sp>
    </p:spTree>
    <p:extLst>
      <p:ext uri="{BB962C8B-B14F-4D97-AF65-F5344CB8AC3E}">
        <p14:creationId xmlns:p14="http://schemas.microsoft.com/office/powerpoint/2010/main" val="324995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41</a:t>
            </a:fld>
            <a:endParaRPr lang="en-US" dirty="0"/>
          </a:p>
        </p:txBody>
      </p:sp>
    </p:spTree>
    <p:extLst>
      <p:ext uri="{BB962C8B-B14F-4D97-AF65-F5344CB8AC3E}">
        <p14:creationId xmlns:p14="http://schemas.microsoft.com/office/powerpoint/2010/main" val="1035196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42</a:t>
            </a:fld>
            <a:endParaRPr lang="en-US" dirty="0"/>
          </a:p>
        </p:txBody>
      </p:sp>
    </p:spTree>
    <p:extLst>
      <p:ext uri="{BB962C8B-B14F-4D97-AF65-F5344CB8AC3E}">
        <p14:creationId xmlns:p14="http://schemas.microsoft.com/office/powerpoint/2010/main" val="87899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5</a:t>
            </a:fld>
            <a:endParaRPr lang="en-US" dirty="0"/>
          </a:p>
        </p:txBody>
      </p:sp>
    </p:spTree>
    <p:extLst>
      <p:ext uri="{BB962C8B-B14F-4D97-AF65-F5344CB8AC3E}">
        <p14:creationId xmlns:p14="http://schemas.microsoft.com/office/powerpoint/2010/main" val="3036483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43</a:t>
            </a:fld>
            <a:endParaRPr lang="en-US" dirty="0"/>
          </a:p>
        </p:txBody>
      </p:sp>
    </p:spTree>
    <p:extLst>
      <p:ext uri="{BB962C8B-B14F-4D97-AF65-F5344CB8AC3E}">
        <p14:creationId xmlns:p14="http://schemas.microsoft.com/office/powerpoint/2010/main" val="2041820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44</a:t>
            </a:fld>
            <a:endParaRPr lang="en-US" dirty="0"/>
          </a:p>
        </p:txBody>
      </p:sp>
    </p:spTree>
    <p:extLst>
      <p:ext uri="{BB962C8B-B14F-4D97-AF65-F5344CB8AC3E}">
        <p14:creationId xmlns:p14="http://schemas.microsoft.com/office/powerpoint/2010/main" val="2175953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45</a:t>
            </a:fld>
            <a:endParaRPr lang="en-US" dirty="0"/>
          </a:p>
        </p:txBody>
      </p:sp>
    </p:spTree>
    <p:extLst>
      <p:ext uri="{BB962C8B-B14F-4D97-AF65-F5344CB8AC3E}">
        <p14:creationId xmlns:p14="http://schemas.microsoft.com/office/powerpoint/2010/main" val="671846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46</a:t>
            </a:fld>
            <a:endParaRPr lang="en-US" dirty="0"/>
          </a:p>
        </p:txBody>
      </p:sp>
    </p:spTree>
    <p:extLst>
      <p:ext uri="{BB962C8B-B14F-4D97-AF65-F5344CB8AC3E}">
        <p14:creationId xmlns:p14="http://schemas.microsoft.com/office/powerpoint/2010/main" val="2138517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47</a:t>
            </a:fld>
            <a:endParaRPr lang="en-US" dirty="0"/>
          </a:p>
        </p:txBody>
      </p:sp>
    </p:spTree>
    <p:extLst>
      <p:ext uri="{BB962C8B-B14F-4D97-AF65-F5344CB8AC3E}">
        <p14:creationId xmlns:p14="http://schemas.microsoft.com/office/powerpoint/2010/main" val="483552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48</a:t>
            </a:fld>
            <a:endParaRPr lang="en-US" dirty="0"/>
          </a:p>
        </p:txBody>
      </p:sp>
    </p:spTree>
    <p:extLst>
      <p:ext uri="{BB962C8B-B14F-4D97-AF65-F5344CB8AC3E}">
        <p14:creationId xmlns:p14="http://schemas.microsoft.com/office/powerpoint/2010/main" val="414959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49</a:t>
            </a:fld>
            <a:endParaRPr lang="en-US" dirty="0"/>
          </a:p>
        </p:txBody>
      </p:sp>
    </p:spTree>
    <p:extLst>
      <p:ext uri="{BB962C8B-B14F-4D97-AF65-F5344CB8AC3E}">
        <p14:creationId xmlns:p14="http://schemas.microsoft.com/office/powerpoint/2010/main" val="4003327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50</a:t>
            </a:fld>
            <a:endParaRPr lang="en-US" dirty="0"/>
          </a:p>
        </p:txBody>
      </p:sp>
    </p:spTree>
    <p:extLst>
      <p:ext uri="{BB962C8B-B14F-4D97-AF65-F5344CB8AC3E}">
        <p14:creationId xmlns:p14="http://schemas.microsoft.com/office/powerpoint/2010/main" val="3539026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51</a:t>
            </a:fld>
            <a:endParaRPr lang="en-US" dirty="0"/>
          </a:p>
        </p:txBody>
      </p:sp>
    </p:spTree>
    <p:extLst>
      <p:ext uri="{BB962C8B-B14F-4D97-AF65-F5344CB8AC3E}">
        <p14:creationId xmlns:p14="http://schemas.microsoft.com/office/powerpoint/2010/main" val="3454648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52</a:t>
            </a:fld>
            <a:endParaRPr lang="en-US" dirty="0"/>
          </a:p>
        </p:txBody>
      </p:sp>
    </p:spTree>
    <p:extLst>
      <p:ext uri="{BB962C8B-B14F-4D97-AF65-F5344CB8AC3E}">
        <p14:creationId xmlns:p14="http://schemas.microsoft.com/office/powerpoint/2010/main" val="185936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6</a:t>
            </a:fld>
            <a:endParaRPr lang="en-US" dirty="0"/>
          </a:p>
        </p:txBody>
      </p:sp>
    </p:spTree>
    <p:extLst>
      <p:ext uri="{BB962C8B-B14F-4D97-AF65-F5344CB8AC3E}">
        <p14:creationId xmlns:p14="http://schemas.microsoft.com/office/powerpoint/2010/main" val="1789712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53</a:t>
            </a:fld>
            <a:endParaRPr lang="en-US" dirty="0"/>
          </a:p>
        </p:txBody>
      </p:sp>
    </p:spTree>
    <p:extLst>
      <p:ext uri="{BB962C8B-B14F-4D97-AF65-F5344CB8AC3E}">
        <p14:creationId xmlns:p14="http://schemas.microsoft.com/office/powerpoint/2010/main" val="857322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54</a:t>
            </a:fld>
            <a:endParaRPr lang="en-US" dirty="0"/>
          </a:p>
        </p:txBody>
      </p:sp>
    </p:spTree>
    <p:extLst>
      <p:ext uri="{BB962C8B-B14F-4D97-AF65-F5344CB8AC3E}">
        <p14:creationId xmlns:p14="http://schemas.microsoft.com/office/powerpoint/2010/main" val="1719989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55</a:t>
            </a:fld>
            <a:endParaRPr lang="en-US" dirty="0"/>
          </a:p>
        </p:txBody>
      </p:sp>
    </p:spTree>
    <p:extLst>
      <p:ext uri="{BB962C8B-B14F-4D97-AF65-F5344CB8AC3E}">
        <p14:creationId xmlns:p14="http://schemas.microsoft.com/office/powerpoint/2010/main" val="216150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56</a:t>
            </a:fld>
            <a:endParaRPr lang="en-US" dirty="0"/>
          </a:p>
        </p:txBody>
      </p:sp>
    </p:spTree>
    <p:extLst>
      <p:ext uri="{BB962C8B-B14F-4D97-AF65-F5344CB8AC3E}">
        <p14:creationId xmlns:p14="http://schemas.microsoft.com/office/powerpoint/2010/main" val="2154004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57</a:t>
            </a:fld>
            <a:endParaRPr lang="en-US" dirty="0"/>
          </a:p>
        </p:txBody>
      </p:sp>
    </p:spTree>
    <p:extLst>
      <p:ext uri="{BB962C8B-B14F-4D97-AF65-F5344CB8AC3E}">
        <p14:creationId xmlns:p14="http://schemas.microsoft.com/office/powerpoint/2010/main" val="3069692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58</a:t>
            </a:fld>
            <a:endParaRPr lang="en-US" dirty="0"/>
          </a:p>
        </p:txBody>
      </p:sp>
    </p:spTree>
    <p:extLst>
      <p:ext uri="{BB962C8B-B14F-4D97-AF65-F5344CB8AC3E}">
        <p14:creationId xmlns:p14="http://schemas.microsoft.com/office/powerpoint/2010/main" val="379240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7</a:t>
            </a:fld>
            <a:endParaRPr lang="en-US" dirty="0"/>
          </a:p>
        </p:txBody>
      </p:sp>
    </p:spTree>
    <p:extLst>
      <p:ext uri="{BB962C8B-B14F-4D97-AF65-F5344CB8AC3E}">
        <p14:creationId xmlns:p14="http://schemas.microsoft.com/office/powerpoint/2010/main" val="396843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8</a:t>
            </a:fld>
            <a:endParaRPr lang="en-US" dirty="0"/>
          </a:p>
        </p:txBody>
      </p:sp>
    </p:spTree>
    <p:extLst>
      <p:ext uri="{BB962C8B-B14F-4D97-AF65-F5344CB8AC3E}">
        <p14:creationId xmlns:p14="http://schemas.microsoft.com/office/powerpoint/2010/main" val="17570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9</a:t>
            </a:fld>
            <a:endParaRPr lang="en-US" dirty="0"/>
          </a:p>
        </p:txBody>
      </p:sp>
    </p:spTree>
    <p:extLst>
      <p:ext uri="{BB962C8B-B14F-4D97-AF65-F5344CB8AC3E}">
        <p14:creationId xmlns:p14="http://schemas.microsoft.com/office/powerpoint/2010/main" val="14829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10</a:t>
            </a:fld>
            <a:endParaRPr lang="en-US" dirty="0"/>
          </a:p>
        </p:txBody>
      </p:sp>
    </p:spTree>
    <p:extLst>
      <p:ext uri="{BB962C8B-B14F-4D97-AF65-F5344CB8AC3E}">
        <p14:creationId xmlns:p14="http://schemas.microsoft.com/office/powerpoint/2010/main" val="275688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252562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34297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8588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95345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3275696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92382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244626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21116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49490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83001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E5098-93A9-4840-BDAC-CD862E5B4BD5}" type="datetimeFigureOut">
              <a:rPr lang="en-US" smtClean="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341242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E5098-93A9-4840-BDAC-CD862E5B4BD5}" type="datetimeFigureOut">
              <a:rPr lang="en-US" smtClean="0"/>
              <a:t>4/6/2018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49102-045F-46C5-AA2B-DC37D5779498}" type="slidenum">
              <a:rPr lang="en-US" smtClean="0"/>
              <a:t>‹#›</a:t>
            </a:fld>
            <a:endParaRPr lang="en-US" dirty="0"/>
          </a:p>
        </p:txBody>
      </p:sp>
    </p:spTree>
    <p:extLst>
      <p:ext uri="{BB962C8B-B14F-4D97-AF65-F5344CB8AC3E}">
        <p14:creationId xmlns:p14="http://schemas.microsoft.com/office/powerpoint/2010/main" val="21124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2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10.png"/><Relationship Id="rId5" Type="http://schemas.openxmlformats.org/officeDocument/2006/relationships/image" Target="../media/image37.png"/><Relationship Id="rId10" Type="http://schemas.openxmlformats.org/officeDocument/2006/relationships/image" Target="../media/image9.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1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30.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50.png"/><Relationship Id="rId7"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4.png"/><Relationship Id="rId4" Type="http://schemas.openxmlformats.org/officeDocument/2006/relationships/image" Target="../media/image460.png"/><Relationship Id="rId9"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4.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14</a:t>
            </a:r>
          </a:p>
        </p:txBody>
      </p:sp>
      <p:sp>
        <p:nvSpPr>
          <p:cNvPr id="3" name="Subtitle 2"/>
          <p:cNvSpPr>
            <a:spLocks noGrp="1"/>
          </p:cNvSpPr>
          <p:nvPr>
            <p:ph type="subTitle" idx="1"/>
          </p:nvPr>
        </p:nvSpPr>
        <p:spPr>
          <a:xfrm>
            <a:off x="1371600" y="3810000"/>
            <a:ext cx="6400800" cy="1752600"/>
          </a:xfrm>
        </p:spPr>
        <p:txBody>
          <a:bodyPr/>
          <a:lstStyle/>
          <a:p>
            <a:r>
              <a:rPr lang="en-US" dirty="0"/>
              <a:t>Influential Observations and </a:t>
            </a:r>
          </a:p>
          <a:p>
            <a:r>
              <a:rPr lang="en-US" dirty="0"/>
              <a:t>Variable Selection</a:t>
            </a:r>
          </a:p>
        </p:txBody>
      </p:sp>
    </p:spTree>
    <p:extLst>
      <p:ext uri="{BB962C8B-B14F-4D97-AF65-F5344CB8AC3E}">
        <p14:creationId xmlns:p14="http://schemas.microsoft.com/office/powerpoint/2010/main" val="364982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Cook’s 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36223"/>
            <a:ext cx="4102332"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549" y="15240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79861" y="990600"/>
            <a:ext cx="4243305" cy="523220"/>
          </a:xfrm>
          <a:prstGeom prst="rect">
            <a:avLst/>
          </a:prstGeom>
          <a:noFill/>
        </p:spPr>
        <p:txBody>
          <a:bodyPr wrap="square" rtlCol="0">
            <a:spAutoFit/>
          </a:bodyPr>
          <a:lstStyle/>
          <a:p>
            <a:pPr algn="ctr"/>
            <a:r>
              <a:rPr lang="en-US" sz="2800" dirty="0"/>
              <a:t>A Blend of Both!!!</a:t>
            </a:r>
          </a:p>
        </p:txBody>
      </p:sp>
      <p:sp>
        <p:nvSpPr>
          <p:cNvPr id="4" name="Left Brace 3"/>
          <p:cNvSpPr/>
          <p:nvPr/>
        </p:nvSpPr>
        <p:spPr>
          <a:xfrm>
            <a:off x="3861891" y="3705226"/>
            <a:ext cx="236339" cy="1524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2929830" y="4495800"/>
            <a:ext cx="1066800" cy="369332"/>
          </a:xfrm>
          <a:prstGeom prst="rect">
            <a:avLst/>
          </a:prstGeom>
          <a:noFill/>
        </p:spPr>
        <p:txBody>
          <a:bodyPr wrap="square" rtlCol="0">
            <a:spAutoFit/>
          </a:bodyPr>
          <a:lstStyle/>
          <a:p>
            <a:r>
              <a:rPr lang="en-US" dirty="0"/>
              <a:t>residual</a:t>
            </a:r>
          </a:p>
        </p:txBody>
      </p:sp>
      <p:sp>
        <p:nvSpPr>
          <p:cNvPr id="9" name="Left Brace 8"/>
          <p:cNvSpPr/>
          <p:nvPr/>
        </p:nvSpPr>
        <p:spPr>
          <a:xfrm rot="16200000">
            <a:off x="2604225" y="4814025"/>
            <a:ext cx="372728" cy="264842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257189" y="6360264"/>
            <a:ext cx="1066800" cy="369332"/>
          </a:xfrm>
          <a:prstGeom prst="rect">
            <a:avLst/>
          </a:prstGeom>
          <a:noFill/>
        </p:spPr>
        <p:txBody>
          <a:bodyPr wrap="square" rtlCol="0">
            <a:spAutoFit/>
          </a:bodyPr>
          <a:lstStyle/>
          <a:p>
            <a:r>
              <a:rPr lang="en-US" dirty="0"/>
              <a:t>leverage</a:t>
            </a:r>
          </a:p>
        </p:txBody>
      </p:sp>
      <p:sp>
        <p:nvSpPr>
          <p:cNvPr id="6" name="TextBox 5">
            <a:extLst>
              <a:ext uri="{FF2B5EF4-FFF2-40B4-BE49-F238E27FC236}">
                <a16:creationId xmlns:a16="http://schemas.microsoft.com/office/drawing/2014/main" id="{D64ED12B-789E-4B20-8D81-5C4F3BBA6E51}"/>
              </a:ext>
            </a:extLst>
          </p:cNvPr>
          <p:cNvSpPr txBox="1"/>
          <p:nvPr/>
        </p:nvSpPr>
        <p:spPr>
          <a:xfrm>
            <a:off x="6781800" y="944562"/>
            <a:ext cx="1905000" cy="923330"/>
          </a:xfrm>
          <a:prstGeom prst="rect">
            <a:avLst/>
          </a:prstGeom>
          <a:noFill/>
        </p:spPr>
        <p:txBody>
          <a:bodyPr wrap="square" rtlCol="0">
            <a:spAutoFit/>
          </a:bodyPr>
          <a:lstStyle/>
          <a:p>
            <a:r>
              <a:rPr lang="en-US" dirty="0"/>
              <a:t>D &gt; 1 or D &gt; 4/n might be influential.</a:t>
            </a:r>
          </a:p>
        </p:txBody>
      </p:sp>
    </p:spTree>
    <p:extLst>
      <p:ext uri="{BB962C8B-B14F-4D97-AF65-F5344CB8AC3E}">
        <p14:creationId xmlns:p14="http://schemas.microsoft.com/office/powerpoint/2010/main" val="51251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15962"/>
          </a:xfrm>
        </p:spPr>
        <p:txBody>
          <a:bodyPr>
            <a:normAutofit/>
          </a:bodyPr>
          <a:lstStyle/>
          <a:p>
            <a:r>
              <a:rPr lang="en-US" sz="3600" dirty="0"/>
              <a:t>Studentized Residuals, Leverage and Cook’s D!</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473"/>
          <a:stretch/>
        </p:blipFill>
        <p:spPr bwMode="auto">
          <a:xfrm>
            <a:off x="1371600" y="914400"/>
            <a:ext cx="6324600" cy="585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0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5638800" cy="1143000"/>
          </a:xfrm>
        </p:spPr>
        <p:txBody>
          <a:bodyPr/>
          <a:lstStyle/>
          <a:p>
            <a:r>
              <a:rPr lang="en-US" dirty="0"/>
              <a:t>PROC REG or GLM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325" y="2152650"/>
            <a:ext cx="4497086" cy="455295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31" y="4413495"/>
            <a:ext cx="3007869" cy="2283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28903"/>
          <a:stretch/>
        </p:blipFill>
        <p:spPr bwMode="auto">
          <a:xfrm>
            <a:off x="25400" y="274639"/>
            <a:ext cx="2260600" cy="201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1828800" y="20574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47E28AA-7111-4FAB-8070-2BC907BF7A53}"/>
              </a:ext>
            </a:extLst>
          </p:cNvPr>
          <p:cNvPicPr>
            <a:picLocks noChangeAspect="1"/>
          </p:cNvPicPr>
          <p:nvPr/>
        </p:nvPicPr>
        <p:blipFill>
          <a:blip r:embed="rId6"/>
          <a:stretch>
            <a:fillRect/>
          </a:stretch>
        </p:blipFill>
        <p:spPr>
          <a:xfrm>
            <a:off x="644088" y="2285637"/>
            <a:ext cx="2695575" cy="2057400"/>
          </a:xfrm>
          <a:prstGeom prst="rect">
            <a:avLst/>
          </a:prstGeom>
        </p:spPr>
      </p:pic>
    </p:spTree>
    <p:extLst>
      <p:ext uri="{BB962C8B-B14F-4D97-AF65-F5344CB8AC3E}">
        <p14:creationId xmlns:p14="http://schemas.microsoft.com/office/powerpoint/2010/main" val="36437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32295"/>
            <a:ext cx="6400800" cy="1143000"/>
          </a:xfrm>
        </p:spPr>
        <p:txBody>
          <a:bodyPr/>
          <a:lstStyle/>
          <a:p>
            <a:r>
              <a:rPr lang="en-US" dirty="0"/>
              <a:t>Proc Reg or GLM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62400"/>
            <a:ext cx="3429000" cy="2602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284" y="1578670"/>
            <a:ext cx="4458249" cy="4471988"/>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p:nvPr/>
        </p:nvCxnSpPr>
        <p:spPr>
          <a:xfrm flipH="1" flipV="1">
            <a:off x="2781300" y="4267200"/>
            <a:ext cx="190500" cy="4525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797300" y="6191822"/>
            <a:ext cx="473984" cy="3726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24" y="212673"/>
            <a:ext cx="1672876" cy="2057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H="1">
            <a:off x="1905000" y="19812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9FE6A8-58CF-4D72-845C-51B97F457205}"/>
              </a:ext>
            </a:extLst>
          </p:cNvPr>
          <p:cNvPicPr>
            <a:picLocks noChangeAspect="1"/>
          </p:cNvPicPr>
          <p:nvPr/>
        </p:nvPicPr>
        <p:blipFill>
          <a:blip r:embed="rId6"/>
          <a:stretch>
            <a:fillRect/>
          </a:stretch>
        </p:blipFill>
        <p:spPr>
          <a:xfrm>
            <a:off x="762000" y="2343150"/>
            <a:ext cx="2819400" cy="1545248"/>
          </a:xfrm>
          <a:prstGeom prst="rect">
            <a:avLst/>
          </a:prstGeom>
        </p:spPr>
      </p:pic>
    </p:spTree>
    <p:extLst>
      <p:ext uri="{BB962C8B-B14F-4D97-AF65-F5344CB8AC3E}">
        <p14:creationId xmlns:p14="http://schemas.microsoft.com/office/powerpoint/2010/main" val="425973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2667000"/>
            <a:ext cx="6400800" cy="1752600"/>
          </a:xfrm>
        </p:spPr>
        <p:txBody>
          <a:bodyPr/>
          <a:lstStyle/>
          <a:p>
            <a:r>
              <a:rPr lang="en-US" dirty="0"/>
              <a:t>Variable Selection</a:t>
            </a:r>
          </a:p>
        </p:txBody>
      </p:sp>
    </p:spTree>
    <p:extLst>
      <p:ext uri="{BB962C8B-B14F-4D97-AF65-F5344CB8AC3E}">
        <p14:creationId xmlns:p14="http://schemas.microsoft.com/office/powerpoint/2010/main" val="66168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514350" indent="-514350">
              <a:buAutoNum type="arabicPeriod"/>
            </a:pPr>
            <a:r>
              <a:rPr lang="en-US" dirty="0"/>
              <a:t>Plot the Data.</a:t>
            </a:r>
          </a:p>
          <a:p>
            <a:pPr marL="514350" indent="-514350">
              <a:buAutoNum type="arabicPeriod"/>
            </a:pPr>
            <a:r>
              <a:rPr lang="en-US" dirty="0"/>
              <a:t>Develop a Tentative Model(s).</a:t>
            </a:r>
          </a:p>
          <a:p>
            <a:pPr marL="914400" lvl="1" indent="-514350">
              <a:buAutoNum type="arabicPeriod"/>
            </a:pPr>
            <a:r>
              <a:rPr lang="en-US" dirty="0"/>
              <a:t>Using the Question(s) of Interest (QOI)</a:t>
            </a:r>
          </a:p>
          <a:p>
            <a:pPr marL="914400" lvl="1" indent="-514350">
              <a:buAutoNum type="arabicPeriod"/>
            </a:pPr>
            <a:r>
              <a:rPr lang="en-US" dirty="0"/>
              <a:t>Accounting for Confounders</a:t>
            </a:r>
          </a:p>
          <a:p>
            <a:pPr marL="914400" lvl="1" indent="-514350">
              <a:buAutoNum type="arabicPeriod"/>
            </a:pPr>
            <a:r>
              <a:rPr lang="en-US" dirty="0"/>
              <a:t>Accounting for Relationships (X</a:t>
            </a:r>
            <a:r>
              <a:rPr lang="en-US" baseline="30000" dirty="0"/>
              <a:t>2</a:t>
            </a:r>
            <a:r>
              <a:rPr lang="en-US" dirty="0"/>
              <a:t>, X</a:t>
            </a:r>
            <a:r>
              <a:rPr lang="en-US" baseline="30000" dirty="0"/>
              <a:t>3</a:t>
            </a:r>
            <a:r>
              <a:rPr lang="en-US" dirty="0"/>
              <a:t>, etc.)</a:t>
            </a:r>
          </a:p>
          <a:p>
            <a:pPr marL="514350" indent="-514350">
              <a:buAutoNum type="arabicPeriod"/>
            </a:pPr>
            <a:r>
              <a:rPr lang="en-US" dirty="0"/>
              <a:t>Fit the Model(s).</a:t>
            </a:r>
          </a:p>
          <a:p>
            <a:pPr marL="514350" indent="-514350">
              <a:buAutoNum type="arabicPeriod"/>
            </a:pPr>
            <a:r>
              <a:rPr lang="en-US" dirty="0"/>
              <a:t>Evaluate Residual Plots.</a:t>
            </a:r>
          </a:p>
          <a:p>
            <a:pPr marL="914400" lvl="1" indent="-514350">
              <a:buAutoNum type="arabicPeriod"/>
            </a:pPr>
            <a:r>
              <a:rPr lang="en-US" dirty="0"/>
              <a:t>Constant SD</a:t>
            </a:r>
          </a:p>
          <a:p>
            <a:pPr marL="914400" lvl="1" indent="-514350">
              <a:buAutoNum type="arabicPeriod"/>
            </a:pPr>
            <a:r>
              <a:rPr lang="en-US" dirty="0"/>
              <a:t>Normality and zero mean</a:t>
            </a:r>
          </a:p>
          <a:p>
            <a:pPr marL="914400" lvl="1" indent="-514350">
              <a:buAutoNum type="arabicPeriod"/>
            </a:pPr>
            <a:r>
              <a:rPr lang="en-US" dirty="0"/>
              <a:t>Identify Any Influential Observations</a:t>
            </a:r>
          </a:p>
          <a:p>
            <a:pPr marL="514350" indent="-514350">
              <a:buAutoNum type="arabicPeriod"/>
            </a:pPr>
            <a:r>
              <a:rPr lang="en-US" dirty="0"/>
              <a:t>Perform validation.</a:t>
            </a:r>
          </a:p>
          <a:p>
            <a:pPr marL="514350" indent="-514350">
              <a:buAutoNum type="arabicPeriod"/>
            </a:pPr>
            <a:r>
              <a:rPr lang="en-US" dirty="0"/>
              <a:t>Answer the Question of Interest.</a:t>
            </a:r>
          </a:p>
          <a:p>
            <a:pPr marL="914400" lvl="1" indent="-514350">
              <a:buAutoNum type="arabicPeriod"/>
            </a:pPr>
            <a:endParaRPr lang="en-US" dirty="0"/>
          </a:p>
        </p:txBody>
      </p:sp>
      <p:cxnSp>
        <p:nvCxnSpPr>
          <p:cNvPr id="5" name="Straight Arrow Connector 4"/>
          <p:cNvCxnSpPr>
            <a:cxnSpLocks/>
          </p:cNvCxnSpPr>
          <p:nvPr/>
        </p:nvCxnSpPr>
        <p:spPr>
          <a:xfrm>
            <a:off x="3886200" y="5715000"/>
            <a:ext cx="419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077200" y="4343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8200" y="4191000"/>
            <a:ext cx="312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89726" y="2819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077200" y="15240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57800" y="22098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257800" y="15240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3">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p:cTn id="6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0" dur="500"/>
                                        <p:tgtEl>
                                          <p:spTgt spid="3">
                                            <p:txEl>
                                              <p:pRg st="10" end="1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3">
                                            <p:txEl>
                                              <p:pRg st="11" end="11"/>
                                            </p:txEl>
                                          </p:spTgt>
                                        </p:tgtEl>
                                        <p:attrNameLst>
                                          <p:attrName>style.visibility</p:attrName>
                                        </p:attrNameLst>
                                      </p:cBhvr>
                                      <p:to>
                                        <p:strVal val="visible"/>
                                      </p:to>
                                    </p:set>
                                    <p:anim calcmode="lin" valueType="num">
                                      <p:cBhvr>
                                        <p:cTn id="9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10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Techniques</a:t>
            </a:r>
          </a:p>
        </p:txBody>
      </p:sp>
      <p:sp>
        <p:nvSpPr>
          <p:cNvPr id="3" name="Content Placeholder 2"/>
          <p:cNvSpPr>
            <a:spLocks noGrp="1"/>
          </p:cNvSpPr>
          <p:nvPr>
            <p:ph idx="1"/>
          </p:nvPr>
        </p:nvSpPr>
        <p:spPr/>
        <p:txBody>
          <a:bodyPr/>
          <a:lstStyle/>
          <a:p>
            <a:r>
              <a:rPr lang="en-US" dirty="0"/>
              <a:t>Forward Selection </a:t>
            </a:r>
          </a:p>
          <a:p>
            <a:r>
              <a:rPr lang="en-US" dirty="0"/>
              <a:t>Backward Elimination</a:t>
            </a:r>
          </a:p>
          <a:p>
            <a:r>
              <a:rPr lang="en-US" dirty="0"/>
              <a:t>Stepwise Regression</a:t>
            </a:r>
          </a:p>
          <a:p>
            <a:r>
              <a:rPr lang="en-US" dirty="0"/>
              <a:t>Best Subset Regression</a:t>
            </a:r>
          </a:p>
          <a:p>
            <a:r>
              <a:rPr lang="en-US" dirty="0"/>
              <a:t>Others techniques will be shown in other courses </a:t>
            </a:r>
          </a:p>
        </p:txBody>
      </p:sp>
    </p:spTree>
    <p:extLst>
      <p:ext uri="{BB962C8B-B14F-4D97-AF65-F5344CB8AC3E}">
        <p14:creationId xmlns:p14="http://schemas.microsoft.com/office/powerpoint/2010/main" val="360303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Forward Selection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(p</a:t>
            </a:r>
            <a:r>
              <a:rPr lang="en-US" baseline="-25000" dirty="0"/>
              <a:t>Enter</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1477328"/>
          </a:xfrm>
          <a:prstGeom prst="rect">
            <a:avLst/>
          </a:prstGeom>
          <a:noFill/>
          <a:ln w="28575">
            <a:solidFill>
              <a:srgbClr val="0070C0"/>
            </a:solidFill>
          </a:ln>
        </p:spPr>
        <p:txBody>
          <a:bodyPr wrap="square" rtlCol="0">
            <a:spAutoFit/>
          </a:bodyPr>
          <a:lstStyle/>
          <a:p>
            <a:pPr algn="ctr"/>
            <a:r>
              <a:rPr lang="en-US" dirty="0"/>
              <a:t>For each of the predictors not in the current model, build a new model consisting of the current model plus one predictor.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lowest p-value to become a part of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not in the current model have p-values less than p</a:t>
            </a:r>
            <a:r>
              <a:rPr lang="en-US" baseline="-25000" dirty="0">
                <a:solidFill>
                  <a:schemeClr val="tx1"/>
                </a:solidFill>
              </a:rPr>
              <a:t>Enter</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only the intercept.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3067633"/>
            <a:ext cx="2964745" cy="3969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3067634"/>
            <a:ext cx="12700" cy="1435519"/>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23962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Backward Elimination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(p</a:t>
            </a:r>
            <a:r>
              <a:rPr lang="en-US" baseline="-25000" dirty="0"/>
              <a:t>Remove</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923330"/>
          </a:xfrm>
          <a:prstGeom prst="rect">
            <a:avLst/>
          </a:prstGeom>
          <a:noFill/>
          <a:ln w="28575">
            <a:solidFill>
              <a:srgbClr val="0070C0"/>
            </a:solidFill>
          </a:ln>
        </p:spPr>
        <p:txBody>
          <a:bodyPr wrap="square" rtlCol="0">
            <a:spAutoFit/>
          </a:bodyPr>
          <a:lstStyle/>
          <a:p>
            <a:pPr algn="ctr"/>
            <a:r>
              <a:rPr lang="en-US" dirty="0"/>
              <a:t>Run the regression (fit the model) with the predictors in the current model.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highest p-value to be removed from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in the current model have p-values greater than p</a:t>
            </a:r>
            <a:r>
              <a:rPr lang="en-US" baseline="-25000" dirty="0">
                <a:solidFill>
                  <a:schemeClr val="tx1"/>
                </a:solidFill>
              </a:rPr>
              <a:t>Remove</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ALL candidate predictors.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2790635"/>
            <a:ext cx="2964745" cy="6739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2790635"/>
            <a:ext cx="12700" cy="1712518"/>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9402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lstStyle/>
          <a:p>
            <a:r>
              <a:rPr lang="en-US" dirty="0"/>
              <a:t>Step-Wise Regression</a:t>
            </a:r>
          </a:p>
        </p:txBody>
      </p:sp>
    </p:spTree>
    <p:extLst>
      <p:ext uri="{BB962C8B-B14F-4D97-AF65-F5344CB8AC3E}">
        <p14:creationId xmlns:p14="http://schemas.microsoft.com/office/powerpoint/2010/main" val="164017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229600" cy="1143000"/>
          </a:xfrm>
        </p:spPr>
        <p:txBody>
          <a:bodyPr/>
          <a:lstStyle/>
          <a:p>
            <a:r>
              <a:rPr lang="en-US" dirty="0"/>
              <a:t>Influential Observations</a:t>
            </a:r>
          </a:p>
        </p:txBody>
      </p:sp>
    </p:spTree>
    <p:extLst>
      <p:ext uri="{BB962C8B-B14F-4D97-AF65-F5344CB8AC3E}">
        <p14:creationId xmlns:p14="http://schemas.microsoft.com/office/powerpoint/2010/main" val="227476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Example: Cement data</a:t>
            </a:r>
          </a:p>
        </p:txBody>
      </p:sp>
      <p:sp>
        <p:nvSpPr>
          <p:cNvPr id="3075" name="Rectangle 3"/>
          <p:cNvSpPr>
            <a:spLocks noGrp="1" noChangeArrowheads="1"/>
          </p:cNvSpPr>
          <p:nvPr>
            <p:ph type="body" idx="1"/>
          </p:nvPr>
        </p:nvSpPr>
        <p:spPr>
          <a:xfrm>
            <a:off x="685800" y="1981200"/>
            <a:ext cx="8229600" cy="4114800"/>
          </a:xfrm>
        </p:spPr>
        <p:txBody>
          <a:bodyPr/>
          <a:lstStyle/>
          <a:p>
            <a:r>
              <a:rPr lang="en-US" altLang="en-US" dirty="0"/>
              <a:t>Response </a:t>
            </a:r>
            <a:r>
              <a:rPr lang="en-US" altLang="en-US" b="1" i="1" dirty="0">
                <a:solidFill>
                  <a:schemeClr val="hlink"/>
                </a:solidFill>
              </a:rPr>
              <a:t>y</a:t>
            </a:r>
            <a:r>
              <a:rPr lang="en-US" altLang="en-US" dirty="0"/>
              <a:t>: heat evolved in calories during hardening of cement on a per gram basis</a:t>
            </a:r>
          </a:p>
          <a:p>
            <a:r>
              <a:rPr lang="en-US" altLang="en-US" dirty="0"/>
              <a:t>Predictor </a:t>
            </a:r>
            <a:r>
              <a:rPr lang="en-US" altLang="en-US" b="1" i="1" dirty="0">
                <a:solidFill>
                  <a:schemeClr val="hlink"/>
                </a:solidFill>
              </a:rPr>
              <a:t>x</a:t>
            </a:r>
            <a:r>
              <a:rPr lang="en-US" altLang="en-US" b="1" i="1" baseline="-25000" dirty="0">
                <a:solidFill>
                  <a:schemeClr val="hlink"/>
                </a:solidFill>
              </a:rPr>
              <a:t>1</a:t>
            </a:r>
            <a:r>
              <a:rPr lang="en-US" altLang="en-US" dirty="0"/>
              <a:t>: % of tricalcium aluminate</a:t>
            </a:r>
          </a:p>
          <a:p>
            <a:r>
              <a:rPr lang="en-US" altLang="en-US" dirty="0"/>
              <a:t>Predictor </a:t>
            </a:r>
            <a:r>
              <a:rPr lang="en-US" altLang="en-US" b="1" i="1" dirty="0">
                <a:solidFill>
                  <a:schemeClr val="hlink"/>
                </a:solidFill>
              </a:rPr>
              <a:t>x</a:t>
            </a:r>
            <a:r>
              <a:rPr lang="en-US" altLang="en-US" b="1" i="1" baseline="-25000" dirty="0">
                <a:solidFill>
                  <a:schemeClr val="hlink"/>
                </a:solidFill>
              </a:rPr>
              <a:t>2</a:t>
            </a:r>
            <a:r>
              <a:rPr lang="en-US" altLang="en-US" dirty="0"/>
              <a:t>: % of tricalcium silicate</a:t>
            </a:r>
          </a:p>
          <a:p>
            <a:r>
              <a:rPr lang="en-US" altLang="en-US" dirty="0"/>
              <a:t>Predictor </a:t>
            </a:r>
            <a:r>
              <a:rPr lang="en-US" altLang="en-US" b="1" i="1" dirty="0">
                <a:solidFill>
                  <a:schemeClr val="hlink"/>
                </a:solidFill>
              </a:rPr>
              <a:t>x</a:t>
            </a:r>
            <a:r>
              <a:rPr lang="en-US" altLang="en-US" b="1" i="1" baseline="-25000" dirty="0">
                <a:solidFill>
                  <a:schemeClr val="hlink"/>
                </a:solidFill>
              </a:rPr>
              <a:t>3</a:t>
            </a:r>
            <a:r>
              <a:rPr lang="en-US" altLang="en-US" dirty="0"/>
              <a:t>: % of tetracalcium alumino ferrite</a:t>
            </a:r>
          </a:p>
          <a:p>
            <a:r>
              <a:rPr lang="en-US" altLang="en-US" dirty="0"/>
              <a:t>Predictor </a:t>
            </a:r>
            <a:r>
              <a:rPr lang="en-US" altLang="en-US" b="1" i="1" dirty="0">
                <a:solidFill>
                  <a:schemeClr val="hlink"/>
                </a:solidFill>
              </a:rPr>
              <a:t>x</a:t>
            </a:r>
            <a:r>
              <a:rPr lang="en-US" altLang="en-US" b="1" i="1" baseline="-25000" dirty="0">
                <a:solidFill>
                  <a:schemeClr val="hlink"/>
                </a:solidFill>
              </a:rPr>
              <a:t>4</a:t>
            </a:r>
            <a:r>
              <a:rPr lang="en-US" altLang="en-US" dirty="0"/>
              <a:t>: % of dicalcium silicate</a:t>
            </a:r>
          </a:p>
        </p:txBody>
      </p:sp>
    </p:spTree>
    <p:extLst>
      <p:ext uri="{BB962C8B-B14F-4D97-AF65-F5344CB8AC3E}">
        <p14:creationId xmlns:p14="http://schemas.microsoft.com/office/powerpoint/2010/main" val="2514211817"/>
      </p:ext>
    </p:extLst>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US" altLang="en-US" dirty="0"/>
              <a:t>Example: Cement data</a:t>
            </a:r>
          </a:p>
        </p:txBody>
      </p:sp>
      <p:graphicFrame>
        <p:nvGraphicFramePr>
          <p:cNvPr id="11269" name="Object 5"/>
          <p:cNvGraphicFramePr>
            <a:graphicFrameLocks noChangeAspect="1"/>
          </p:cNvGraphicFramePr>
          <p:nvPr>
            <p:extLst>
              <p:ext uri="{D42A27DB-BD31-4B8C-83A1-F6EECF244321}">
                <p14:modId xmlns:p14="http://schemas.microsoft.com/office/powerpoint/2010/main" val="1910324558"/>
              </p:ext>
            </p:extLst>
          </p:nvPr>
        </p:nvGraphicFramePr>
        <p:xfrm>
          <a:off x="777008" y="1380033"/>
          <a:ext cx="7589983" cy="5190023"/>
        </p:xfrm>
        <a:graphic>
          <a:graphicData uri="http://schemas.openxmlformats.org/presentationml/2006/ole">
            <mc:AlternateContent xmlns:mc="http://schemas.openxmlformats.org/markup-compatibility/2006">
              <mc:Choice xmlns:v="urn:schemas-microsoft-com:vml" Requires="v">
                <p:oleObj spid="_x0000_s1088" name="Mtb Graph" r:id="rId4" imgW="6703009" imgH="4582858" progId="MinitabGraph.Document">
                  <p:embed/>
                </p:oleObj>
              </mc:Choice>
              <mc:Fallback>
                <p:oleObj name="Mtb Graph" r:id="rId4" imgW="6703009" imgH="4582858" progId="MinitabGraph.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08" y="1380033"/>
                        <a:ext cx="7589983" cy="519002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180675383"/>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t>Stepwise regression: the idea</a:t>
            </a:r>
          </a:p>
        </p:txBody>
      </p:sp>
      <p:sp>
        <p:nvSpPr>
          <p:cNvPr id="5123" name="Rectangle 3"/>
          <p:cNvSpPr>
            <a:spLocks noGrp="1" noChangeArrowheads="1"/>
          </p:cNvSpPr>
          <p:nvPr>
            <p:ph type="body" idx="1"/>
          </p:nvPr>
        </p:nvSpPr>
        <p:spPr/>
        <p:txBody>
          <a:bodyPr/>
          <a:lstStyle/>
          <a:p>
            <a:r>
              <a:rPr lang="en-US" altLang="en-US" dirty="0"/>
              <a:t>Start with no predictors in the “</a:t>
            </a:r>
            <a:r>
              <a:rPr lang="en-US" altLang="en-US" b="1" dirty="0"/>
              <a:t>stepwise model</a:t>
            </a:r>
            <a:r>
              <a:rPr lang="en-US" altLang="en-US" dirty="0"/>
              <a:t>.”</a:t>
            </a:r>
          </a:p>
          <a:p>
            <a:r>
              <a:rPr lang="en-US" altLang="en-US" dirty="0"/>
              <a:t>At each step, enter or remove a predictor based on t-tests.</a:t>
            </a:r>
          </a:p>
          <a:p>
            <a:r>
              <a:rPr lang="en-US" altLang="en-US" dirty="0"/>
              <a:t>Stop when no more predictors can be justifiably entered or removed from the stepwise model.</a:t>
            </a:r>
          </a:p>
        </p:txBody>
      </p:sp>
    </p:spTree>
    <p:extLst>
      <p:ext uri="{BB962C8B-B14F-4D97-AF65-F5344CB8AC3E}">
        <p14:creationId xmlns:p14="http://schemas.microsoft.com/office/powerpoint/2010/main" val="3381393883"/>
      </p:ext>
    </p:extLst>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altLang="en-US" sz="4000" dirty="0"/>
              <a:t>Stepwise regression: </a:t>
            </a:r>
            <a:br>
              <a:rPr lang="en-US" altLang="en-US" sz="4000" dirty="0"/>
            </a:br>
            <a:r>
              <a:rPr lang="en-US" altLang="en-US" sz="4000" dirty="0"/>
              <a:t>Preliminary steps</a:t>
            </a:r>
          </a:p>
        </p:txBody>
      </p:sp>
      <p:sp>
        <p:nvSpPr>
          <p:cNvPr id="66563" name="Rectangle 3"/>
          <p:cNvSpPr>
            <a:spLocks noGrp="1" noChangeArrowheads="1"/>
          </p:cNvSpPr>
          <p:nvPr>
            <p:ph type="body" idx="1"/>
          </p:nvPr>
        </p:nvSpPr>
        <p:spPr/>
        <p:txBody>
          <a:bodyPr/>
          <a:lstStyle/>
          <a:p>
            <a:pPr marL="609600" indent="-609600">
              <a:buFontTx/>
              <a:buAutoNum type="arabicPeriod"/>
            </a:pPr>
            <a:r>
              <a:rPr lang="en-US" altLang="en-US" dirty="0"/>
              <a:t>Specify a </a:t>
            </a:r>
            <a:r>
              <a:rPr lang="en-US" altLang="en-US" b="1" dirty="0"/>
              <a:t>P-value-to-Enter</a:t>
            </a:r>
            <a:r>
              <a:rPr lang="en-US" altLang="en-US" dirty="0"/>
              <a:t> (</a:t>
            </a:r>
            <a:r>
              <a:rPr lang="en-US" altLang="en-US" dirty="0">
                <a:cs typeface="Times New Roman" charset="0"/>
              </a:rPr>
              <a:t>p-value</a:t>
            </a:r>
            <a:r>
              <a:rPr lang="en-US" altLang="en-US" baseline="-25000" dirty="0">
                <a:cs typeface="Times New Roman" charset="0"/>
              </a:rPr>
              <a:t>E</a:t>
            </a:r>
            <a:r>
              <a:rPr lang="en-US" altLang="en-US" dirty="0">
                <a:cs typeface="Times New Roman" charset="0"/>
              </a:rPr>
              <a:t> = </a:t>
            </a:r>
            <a:r>
              <a:rPr lang="en-US" altLang="en-US" dirty="0"/>
              <a:t>0.15) significance level.</a:t>
            </a:r>
          </a:p>
          <a:p>
            <a:pPr marL="609600" indent="-609600">
              <a:buFontTx/>
              <a:buAutoNum type="arabicPeriod"/>
            </a:pPr>
            <a:r>
              <a:rPr lang="en-US" altLang="en-US" dirty="0"/>
              <a:t>Specify a </a:t>
            </a:r>
            <a:r>
              <a:rPr lang="en-US" altLang="en-US" b="1" dirty="0"/>
              <a:t>P-value-to-Remove</a:t>
            </a:r>
            <a:r>
              <a:rPr lang="en-US" altLang="en-US" dirty="0"/>
              <a:t> (</a:t>
            </a:r>
            <a:r>
              <a:rPr lang="en-US" altLang="en-US" dirty="0">
                <a:cs typeface="Times New Roman" charset="0"/>
              </a:rPr>
              <a:t>p-value</a:t>
            </a:r>
            <a:r>
              <a:rPr lang="en-US" altLang="en-US" baseline="-25000" dirty="0">
                <a:cs typeface="Times New Roman" charset="0"/>
              </a:rPr>
              <a:t>R</a:t>
            </a:r>
            <a:r>
              <a:rPr lang="en-US" altLang="en-US" dirty="0">
                <a:cs typeface="Times New Roman" charset="0"/>
              </a:rPr>
              <a:t> = </a:t>
            </a:r>
            <a:r>
              <a:rPr lang="en-US" altLang="en-US" dirty="0"/>
              <a:t>0.15) significance level.</a:t>
            </a:r>
          </a:p>
          <a:p>
            <a:pPr marL="609600" indent="-609600"/>
            <a:endParaRPr lang="en-US" altLang="en-US" dirty="0"/>
          </a:p>
        </p:txBody>
      </p:sp>
    </p:spTree>
    <p:extLst>
      <p:ext uri="{BB962C8B-B14F-4D97-AF65-F5344CB8AC3E}">
        <p14:creationId xmlns:p14="http://schemas.microsoft.com/office/powerpoint/2010/main" val="931721356"/>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Example: Cement data</a:t>
            </a:r>
          </a:p>
        </p:txBody>
      </p:sp>
      <p:graphicFrame>
        <p:nvGraphicFramePr>
          <p:cNvPr id="77827" name="Object 3"/>
          <p:cNvGraphicFramePr>
            <a:graphicFrameLocks noChangeAspect="1"/>
          </p:cNvGraphicFramePr>
          <p:nvPr>
            <p:extLst>
              <p:ext uri="{D42A27DB-BD31-4B8C-83A1-F6EECF244321}">
                <p14:modId xmlns:p14="http://schemas.microsoft.com/office/powerpoint/2010/main" val="977846316"/>
              </p:ext>
            </p:extLst>
          </p:nvPr>
        </p:nvGraphicFramePr>
        <p:xfrm>
          <a:off x="457200" y="1166748"/>
          <a:ext cx="8322989" cy="5691252"/>
        </p:xfrm>
        <a:graphic>
          <a:graphicData uri="http://schemas.openxmlformats.org/presentationml/2006/ole">
            <mc:AlternateContent xmlns:mc="http://schemas.openxmlformats.org/markup-compatibility/2006">
              <mc:Choice xmlns:v="urn:schemas-microsoft-com:vml" Requires="v">
                <p:oleObj spid="_x0000_s2113" name="Mtb Graph" r:id="rId4" imgW="6703009" imgH="4582858" progId="MinitabGraph.Document">
                  <p:embed/>
                </p:oleObj>
              </mc:Choice>
              <mc:Fallback>
                <p:oleObj name="Mtb Graph" r:id="rId4" imgW="6703009" imgH="4582858" progId="MinitabGraph.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66748"/>
                        <a:ext cx="8322989" cy="5691252"/>
                      </a:xfrm>
                      <a:prstGeom prst="rect">
                        <a:avLst/>
                      </a:prstGeom>
                      <a:noFill/>
                      <a:ln>
                        <a:noFill/>
                      </a:ln>
                      <a:effectLst/>
                      <a:extLst/>
                    </p:spPr>
                  </p:pic>
                </p:oleObj>
              </mc:Fallback>
            </mc:AlternateContent>
          </a:graphicData>
        </a:graphic>
      </p:graphicFrame>
      <p:sp>
        <p:nvSpPr>
          <p:cNvPr id="2" name="Rectangle 1">
            <a:extLst>
              <a:ext uri="{FF2B5EF4-FFF2-40B4-BE49-F238E27FC236}">
                <a16:creationId xmlns:a16="http://schemas.microsoft.com/office/drawing/2014/main" id="{B2A5A33C-598E-4B5E-B0DF-5EA56DAD9824}"/>
              </a:ext>
            </a:extLst>
          </p:cNvPr>
          <p:cNvSpPr/>
          <p:nvPr/>
        </p:nvSpPr>
        <p:spPr>
          <a:xfrm>
            <a:off x="6324600" y="3733800"/>
            <a:ext cx="990600" cy="685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A36F23F-C8FD-497A-A1E0-005FE4979865}"/>
              </a:ext>
            </a:extLst>
          </p:cNvPr>
          <p:cNvSpPr txBox="1"/>
          <p:nvPr/>
        </p:nvSpPr>
        <p:spPr>
          <a:xfrm>
            <a:off x="7467600" y="2895600"/>
            <a:ext cx="1312589" cy="1200329"/>
          </a:xfrm>
          <a:prstGeom prst="rect">
            <a:avLst/>
          </a:prstGeom>
          <a:noFill/>
        </p:spPr>
        <p:txBody>
          <a:bodyPr wrap="square" rtlCol="0">
            <a:spAutoFit/>
          </a:bodyPr>
          <a:lstStyle/>
          <a:p>
            <a:r>
              <a:rPr lang="en-US" dirty="0"/>
              <a:t>Note strong correlation between x2 and x4.</a:t>
            </a:r>
          </a:p>
        </p:txBody>
      </p:sp>
    </p:spTree>
    <p:extLst>
      <p:ext uri="{BB962C8B-B14F-4D97-AF65-F5344CB8AC3E}">
        <p14:creationId xmlns:p14="http://schemas.microsoft.com/office/powerpoint/2010/main" val="334799914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ChangeArrowheads="1"/>
          </p:cNvSpPr>
          <p:nvPr/>
        </p:nvSpPr>
        <p:spPr bwMode="auto">
          <a:xfrm>
            <a:off x="685800" y="121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81.479       4.927      16.54    0.000</a:t>
            </a:r>
          </a:p>
          <a:p>
            <a:r>
              <a:rPr lang="en-US" altLang="en-US" sz="2000" b="1" dirty="0">
                <a:latin typeface="Courier New" pitchFamily="49" charset="0"/>
              </a:rPr>
              <a:t>x1</a:t>
            </a:r>
            <a:r>
              <a:rPr lang="en-US" altLang="en-US" sz="2000" dirty="0">
                <a:latin typeface="Courier New" pitchFamily="49" charset="0"/>
              </a:rPr>
              <a:t>          1.8687      0.5264      3.55    0.005</a:t>
            </a:r>
          </a:p>
        </p:txBody>
      </p:sp>
      <p:sp>
        <p:nvSpPr>
          <p:cNvPr id="41991" name="Rectangle 7"/>
          <p:cNvSpPr>
            <a:spLocks noChangeArrowheads="1"/>
          </p:cNvSpPr>
          <p:nvPr/>
        </p:nvSpPr>
        <p:spPr bwMode="auto">
          <a:xfrm>
            <a:off x="685800" y="25146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57.424      8.491       6.76    0.000</a:t>
            </a:r>
          </a:p>
          <a:p>
            <a:r>
              <a:rPr lang="en-US" altLang="en-US" sz="2000" b="1" dirty="0">
                <a:latin typeface="Courier New" pitchFamily="49" charset="0"/>
              </a:rPr>
              <a:t>x2</a:t>
            </a:r>
            <a:r>
              <a:rPr lang="en-US" altLang="en-US" sz="2000" dirty="0">
                <a:latin typeface="Courier New" pitchFamily="49" charset="0"/>
              </a:rPr>
              <a:t>           0.7891     0.1684      4.69    0.001</a:t>
            </a:r>
          </a:p>
        </p:txBody>
      </p:sp>
      <p:sp>
        <p:nvSpPr>
          <p:cNvPr id="41992" name="Rectangle 8"/>
          <p:cNvSpPr>
            <a:spLocks noChangeArrowheads="1"/>
          </p:cNvSpPr>
          <p:nvPr/>
        </p:nvSpPr>
        <p:spPr bwMode="auto">
          <a:xfrm>
            <a:off x="685800" y="37338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110.203      7.948      13.87    0.000</a:t>
            </a:r>
          </a:p>
          <a:p>
            <a:r>
              <a:rPr lang="en-US" altLang="en-US" sz="2000" b="1" dirty="0">
                <a:latin typeface="Courier New" pitchFamily="49" charset="0"/>
              </a:rPr>
              <a:t>x3</a:t>
            </a:r>
            <a:r>
              <a:rPr lang="en-US" altLang="en-US" sz="2000" dirty="0">
                <a:latin typeface="Courier New" pitchFamily="49" charset="0"/>
              </a:rPr>
              <a:t>          -1.2558     0.5984     -2.10    0.060</a:t>
            </a:r>
          </a:p>
        </p:txBody>
      </p:sp>
      <p:sp>
        <p:nvSpPr>
          <p:cNvPr id="41993" name="Rectangle 9"/>
          <p:cNvSpPr>
            <a:spLocks noChangeArrowheads="1"/>
          </p:cNvSpPr>
          <p:nvPr/>
        </p:nvSpPr>
        <p:spPr bwMode="auto">
          <a:xfrm>
            <a:off x="685800" y="502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117.568      5.262      22.34    0.000</a:t>
            </a:r>
          </a:p>
          <a:p>
            <a:r>
              <a:rPr lang="en-US" altLang="en-US" sz="2000" b="1" dirty="0">
                <a:latin typeface="Courier New" pitchFamily="49" charset="0"/>
              </a:rPr>
              <a:t>x4</a:t>
            </a:r>
            <a:r>
              <a:rPr lang="en-US" altLang="en-US" sz="2000" dirty="0">
                <a:latin typeface="Courier New" pitchFamily="49" charset="0"/>
              </a:rPr>
              <a:t>          -0.7382     0.1546     -4.77    0.001</a:t>
            </a:r>
          </a:p>
        </p:txBody>
      </p:sp>
      <p:sp>
        <p:nvSpPr>
          <p:cNvPr id="41995" name="Rectangle 11"/>
          <p:cNvSpPr>
            <a:spLocks noChangeArrowheads="1"/>
          </p:cNvSpPr>
          <p:nvPr/>
        </p:nvSpPr>
        <p:spPr bwMode="auto">
          <a:xfrm>
            <a:off x="685800" y="11430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6" name="Rectangle 12"/>
          <p:cNvSpPr>
            <a:spLocks noChangeArrowheads="1"/>
          </p:cNvSpPr>
          <p:nvPr/>
        </p:nvSpPr>
        <p:spPr bwMode="auto">
          <a:xfrm>
            <a:off x="685800" y="24384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7" name="Rectangle 13"/>
          <p:cNvSpPr>
            <a:spLocks noChangeArrowheads="1"/>
          </p:cNvSpPr>
          <p:nvPr/>
        </p:nvSpPr>
        <p:spPr bwMode="auto">
          <a:xfrm>
            <a:off x="685800" y="37338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8" name="Rectangle 14"/>
          <p:cNvSpPr>
            <a:spLocks noChangeArrowheads="1"/>
          </p:cNvSpPr>
          <p:nvPr/>
        </p:nvSpPr>
        <p:spPr bwMode="auto">
          <a:xfrm>
            <a:off x="685800" y="4953000"/>
            <a:ext cx="76200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 name="Oval 1">
            <a:extLst>
              <a:ext uri="{FF2B5EF4-FFF2-40B4-BE49-F238E27FC236}">
                <a16:creationId xmlns:a16="http://schemas.microsoft.com/office/drawing/2014/main" id="{078EF164-A244-4E94-8BBE-EE67F1214E10}"/>
              </a:ext>
            </a:extLst>
          </p:cNvPr>
          <p:cNvSpPr/>
          <p:nvPr/>
        </p:nvSpPr>
        <p:spPr>
          <a:xfrm>
            <a:off x="73152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DEDA13-C91E-47BA-9EB3-EE4FA6ED94F0}"/>
              </a:ext>
            </a:extLst>
          </p:cNvPr>
          <p:cNvSpPr/>
          <p:nvPr/>
        </p:nvSpPr>
        <p:spPr>
          <a:xfrm>
            <a:off x="73152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A23530-1099-42F5-871B-9EE8477B3A59}"/>
              </a:ext>
            </a:extLst>
          </p:cNvPr>
          <p:cNvSpPr/>
          <p:nvPr/>
        </p:nvSpPr>
        <p:spPr>
          <a:xfrm>
            <a:off x="59436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17A2676-198B-4A31-A64A-15DF64B4A698}"/>
              </a:ext>
            </a:extLst>
          </p:cNvPr>
          <p:cNvSpPr/>
          <p:nvPr/>
        </p:nvSpPr>
        <p:spPr>
          <a:xfrm>
            <a:off x="60198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0C92DFE-40E2-4C2E-93B8-F6FB14E2FE7F}"/>
              </a:ext>
            </a:extLst>
          </p:cNvPr>
          <p:cNvSpPr/>
          <p:nvPr/>
        </p:nvSpPr>
        <p:spPr>
          <a:xfrm>
            <a:off x="685800" y="4953000"/>
            <a:ext cx="7620000" cy="1143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76BF83B-F184-4C41-9209-54E77E1CC560}"/>
              </a:ext>
            </a:extLst>
          </p:cNvPr>
          <p:cNvSpPr/>
          <p:nvPr/>
        </p:nvSpPr>
        <p:spPr>
          <a:xfrm>
            <a:off x="7315200" y="1828800"/>
            <a:ext cx="1143000" cy="377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82BE730-FFFA-4790-A983-678206204769}"/>
              </a:ext>
            </a:extLst>
          </p:cNvPr>
          <p:cNvSpPr/>
          <p:nvPr/>
        </p:nvSpPr>
        <p:spPr>
          <a:xfrm>
            <a:off x="7315200" y="4343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327472"/>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3" grpId="0" animBg="1"/>
      <p:bldP spid="15" grpId="0" animBg="1"/>
      <p:bldP spid="15" grpId="1"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609600" y="9906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103.097     2.124      48.54    0.000</a:t>
            </a:r>
          </a:p>
          <a:p>
            <a:r>
              <a:rPr lang="en-US" altLang="en-US" sz="2000" b="1" dirty="0">
                <a:latin typeface="Courier New" pitchFamily="49" charset="0"/>
              </a:rPr>
              <a:t>x4</a:t>
            </a:r>
            <a:r>
              <a:rPr lang="en-US" altLang="en-US" sz="2000" dirty="0">
                <a:latin typeface="Courier New" pitchFamily="49" charset="0"/>
              </a:rPr>
              <a:t>          -0.61395   0.04864   -12.62    0.000</a:t>
            </a:r>
          </a:p>
          <a:p>
            <a:r>
              <a:rPr lang="en-US" altLang="en-US" sz="2000" b="1" dirty="0">
                <a:latin typeface="Courier New" pitchFamily="49" charset="0"/>
              </a:rPr>
              <a:t>x1</a:t>
            </a:r>
            <a:r>
              <a:rPr lang="en-US" altLang="en-US" sz="2000" dirty="0">
                <a:latin typeface="Courier New" pitchFamily="49" charset="0"/>
              </a:rPr>
              <a:t>           1.4400    0.1384     10.40    0.000</a:t>
            </a:r>
          </a:p>
        </p:txBody>
      </p:sp>
      <p:sp>
        <p:nvSpPr>
          <p:cNvPr id="45061" name="Rectangle 5"/>
          <p:cNvSpPr>
            <a:spLocks noChangeArrowheads="1"/>
          </p:cNvSpPr>
          <p:nvPr/>
        </p:nvSpPr>
        <p:spPr bwMode="auto">
          <a:xfrm>
            <a:off x="609600" y="28194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94.16     56.63       1.66    0.127</a:t>
            </a:r>
          </a:p>
          <a:p>
            <a:r>
              <a:rPr lang="en-US" altLang="en-US" sz="2000" b="1" dirty="0">
                <a:latin typeface="Courier New" pitchFamily="49" charset="0"/>
              </a:rPr>
              <a:t>x4</a:t>
            </a:r>
            <a:r>
              <a:rPr lang="en-US" altLang="en-US" sz="2000" dirty="0">
                <a:latin typeface="Courier New" pitchFamily="49" charset="0"/>
              </a:rPr>
              <a:t>          -0.4569    0.6960    -0.66    0.526</a:t>
            </a:r>
          </a:p>
          <a:p>
            <a:r>
              <a:rPr lang="en-US" altLang="en-US" sz="2000" b="1" dirty="0">
                <a:latin typeface="Courier New" pitchFamily="49" charset="0"/>
              </a:rPr>
              <a:t>x2</a:t>
            </a:r>
            <a:r>
              <a:rPr lang="en-US" altLang="en-US" sz="2000" dirty="0">
                <a:latin typeface="Courier New" pitchFamily="49" charset="0"/>
              </a:rPr>
              <a:t>           0.3109    0.7486     0.42    0.687</a:t>
            </a:r>
          </a:p>
        </p:txBody>
      </p:sp>
      <p:sp>
        <p:nvSpPr>
          <p:cNvPr id="45062" name="Rectangle 6"/>
          <p:cNvSpPr>
            <a:spLocks noChangeArrowheads="1"/>
          </p:cNvSpPr>
          <p:nvPr/>
        </p:nvSpPr>
        <p:spPr bwMode="auto">
          <a:xfrm>
            <a:off x="609600" y="4648200"/>
            <a:ext cx="7543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131.282     3.275     40.09    0.000</a:t>
            </a:r>
          </a:p>
          <a:p>
            <a:r>
              <a:rPr lang="en-US" altLang="en-US" sz="2000" b="1" dirty="0">
                <a:latin typeface="Courier New" pitchFamily="49" charset="0"/>
              </a:rPr>
              <a:t>x4</a:t>
            </a:r>
            <a:r>
              <a:rPr lang="en-US" altLang="en-US" sz="2000" dirty="0">
                <a:latin typeface="Courier New" pitchFamily="49" charset="0"/>
              </a:rPr>
              <a:t>          -0.72460   0.07233  -10.02    0.000</a:t>
            </a:r>
          </a:p>
          <a:p>
            <a:r>
              <a:rPr lang="en-US" altLang="en-US" sz="2000" b="1" dirty="0">
                <a:latin typeface="Courier New" pitchFamily="49" charset="0"/>
              </a:rPr>
              <a:t>x3 </a:t>
            </a:r>
            <a:r>
              <a:rPr lang="en-US" altLang="en-US" sz="2000" dirty="0">
                <a:latin typeface="Courier New" pitchFamily="49" charset="0"/>
              </a:rPr>
              <a:t>         -1.1999    0.1890    -6.35    0.000</a:t>
            </a:r>
          </a:p>
        </p:txBody>
      </p:sp>
      <p:sp>
        <p:nvSpPr>
          <p:cNvPr id="45063" name="Rectangle 7"/>
          <p:cNvSpPr>
            <a:spLocks noChangeArrowheads="1"/>
          </p:cNvSpPr>
          <p:nvPr/>
        </p:nvSpPr>
        <p:spPr bwMode="auto">
          <a:xfrm>
            <a:off x="533400" y="9144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5064" name="Rectangle 8"/>
          <p:cNvSpPr>
            <a:spLocks noChangeArrowheads="1"/>
          </p:cNvSpPr>
          <p:nvPr/>
        </p:nvSpPr>
        <p:spPr bwMode="auto">
          <a:xfrm>
            <a:off x="533400" y="27432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5065" name="Rectangle 9"/>
          <p:cNvSpPr>
            <a:spLocks noChangeArrowheads="1"/>
          </p:cNvSpPr>
          <p:nvPr/>
        </p:nvSpPr>
        <p:spPr bwMode="auto">
          <a:xfrm>
            <a:off x="533400" y="45720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 name="Oval 7">
            <a:extLst>
              <a:ext uri="{FF2B5EF4-FFF2-40B4-BE49-F238E27FC236}">
                <a16:creationId xmlns:a16="http://schemas.microsoft.com/office/drawing/2014/main" id="{CE9983D2-1535-4877-9C38-CB43C860F072}"/>
              </a:ext>
            </a:extLst>
          </p:cNvPr>
          <p:cNvSpPr/>
          <p:nvPr/>
        </p:nvSpPr>
        <p:spPr>
          <a:xfrm>
            <a:off x="70104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7684622-74A3-42DF-B05D-163D7B56E7AC}"/>
              </a:ext>
            </a:extLst>
          </p:cNvPr>
          <p:cNvSpPr/>
          <p:nvPr/>
        </p:nvSpPr>
        <p:spPr>
          <a:xfrm>
            <a:off x="7010400" y="3733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E22F8B-825F-456C-9550-A3D18EA2C387}"/>
              </a:ext>
            </a:extLst>
          </p:cNvPr>
          <p:cNvSpPr/>
          <p:nvPr/>
        </p:nvSpPr>
        <p:spPr>
          <a:xfrm>
            <a:off x="70104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ACFC080-6FE4-4F0A-B37E-446B2D6EA1F9}"/>
              </a:ext>
            </a:extLst>
          </p:cNvPr>
          <p:cNvSpPr/>
          <p:nvPr/>
        </p:nvSpPr>
        <p:spPr>
          <a:xfrm>
            <a:off x="55626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6989ED-7D8C-4800-A765-83C4CD7F71FF}"/>
              </a:ext>
            </a:extLst>
          </p:cNvPr>
          <p:cNvSpPr/>
          <p:nvPr/>
        </p:nvSpPr>
        <p:spPr>
          <a:xfrm>
            <a:off x="56388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CEABF21-7177-463E-A488-F521ABBD2729}"/>
              </a:ext>
            </a:extLst>
          </p:cNvPr>
          <p:cNvSpPr/>
          <p:nvPr/>
        </p:nvSpPr>
        <p:spPr>
          <a:xfrm>
            <a:off x="571500" y="881944"/>
            <a:ext cx="7810500" cy="15564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A6ECCED-474E-442B-BCF7-0D75B523E600}"/>
              </a:ext>
            </a:extLst>
          </p:cNvPr>
          <p:cNvGrpSpPr/>
          <p:nvPr/>
        </p:nvGrpSpPr>
        <p:grpSpPr>
          <a:xfrm>
            <a:off x="8382000" y="1676400"/>
            <a:ext cx="685800" cy="304800"/>
            <a:chOff x="8382000" y="1676400"/>
            <a:chExt cx="685800" cy="304800"/>
          </a:xfrm>
        </p:grpSpPr>
        <p:cxnSp>
          <p:nvCxnSpPr>
            <p:cNvPr id="3" name="Straight Connector 2">
              <a:extLst>
                <a:ext uri="{FF2B5EF4-FFF2-40B4-BE49-F238E27FC236}">
                  <a16:creationId xmlns:a16="http://schemas.microsoft.com/office/drawing/2014/main" id="{731FC75F-75D4-44AA-B808-2412CA9C3639}"/>
                </a:ext>
              </a:extLst>
            </p:cNvPr>
            <p:cNvCxnSpPr>
              <a:cxnSpLocks/>
            </p:cNvCxnSpPr>
            <p:nvPr/>
          </p:nvCxnSpPr>
          <p:spPr>
            <a:xfrm>
              <a:off x="8382000" y="1828800"/>
              <a:ext cx="228600"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1493D-D73D-46B5-9CB2-8835AD006573}"/>
                </a:ext>
              </a:extLst>
            </p:cNvPr>
            <p:cNvCxnSpPr/>
            <p:nvPr/>
          </p:nvCxnSpPr>
          <p:spPr>
            <a:xfrm flipV="1">
              <a:off x="8610600" y="1676400"/>
              <a:ext cx="457200" cy="3048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6C86814-C398-42A0-B9EB-18F879FA4DD2}"/>
              </a:ext>
            </a:extLst>
          </p:cNvPr>
          <p:cNvSpPr/>
          <p:nvPr/>
        </p:nvSpPr>
        <p:spPr>
          <a:xfrm>
            <a:off x="7086600" y="1660525"/>
            <a:ext cx="1066800" cy="320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42620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P spid="12" grpId="0" animBg="1"/>
      <p:bldP spid="13"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838200" y="1371600"/>
            <a:ext cx="7467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71.65     14.14       5.07    0.001</a:t>
            </a:r>
          </a:p>
          <a:p>
            <a:r>
              <a:rPr lang="en-US" altLang="en-US" sz="2000" b="1" dirty="0">
                <a:latin typeface="Courier New" pitchFamily="49" charset="0"/>
              </a:rPr>
              <a:t>x4 </a:t>
            </a:r>
            <a:r>
              <a:rPr lang="en-US" altLang="en-US" sz="2000" dirty="0">
                <a:latin typeface="Courier New" pitchFamily="49" charset="0"/>
              </a:rPr>
              <a:t>         -0.2365    0.1733    -1.37    0.205</a:t>
            </a:r>
          </a:p>
          <a:p>
            <a:r>
              <a:rPr lang="en-US" altLang="en-US" sz="2000" b="1" dirty="0">
                <a:latin typeface="Courier New" pitchFamily="49" charset="0"/>
              </a:rPr>
              <a:t>x1</a:t>
            </a:r>
            <a:r>
              <a:rPr lang="en-US" altLang="en-US" sz="2000" dirty="0">
                <a:latin typeface="Courier New" pitchFamily="49" charset="0"/>
              </a:rPr>
              <a:t>           1.4519    0.1170    12.41    0.000</a:t>
            </a:r>
          </a:p>
          <a:p>
            <a:r>
              <a:rPr lang="en-US" altLang="en-US" sz="2000" b="1" dirty="0">
                <a:latin typeface="Courier New" pitchFamily="49" charset="0"/>
              </a:rPr>
              <a:t>x2</a:t>
            </a:r>
            <a:r>
              <a:rPr lang="en-US" altLang="en-US" sz="2000" dirty="0">
                <a:latin typeface="Courier New" pitchFamily="49" charset="0"/>
              </a:rPr>
              <a:t>           0.4161    0.1856     2.24    0.052</a:t>
            </a:r>
          </a:p>
        </p:txBody>
      </p:sp>
      <p:sp>
        <p:nvSpPr>
          <p:cNvPr id="46085" name="Rectangle 5"/>
          <p:cNvSpPr>
            <a:spLocks noChangeArrowheads="1"/>
          </p:cNvSpPr>
          <p:nvPr/>
        </p:nvSpPr>
        <p:spPr bwMode="auto">
          <a:xfrm>
            <a:off x="838200" y="37338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111.684     4.562     24.48    0.000</a:t>
            </a:r>
          </a:p>
          <a:p>
            <a:r>
              <a:rPr lang="en-US" altLang="en-US" sz="2000" b="1" dirty="0">
                <a:latin typeface="Courier New" pitchFamily="49" charset="0"/>
              </a:rPr>
              <a:t>x4</a:t>
            </a:r>
            <a:r>
              <a:rPr lang="en-US" altLang="en-US" sz="2000" dirty="0">
                <a:latin typeface="Courier New" pitchFamily="49" charset="0"/>
              </a:rPr>
              <a:t>          -0.64280   0.04454  -14.43    0.000</a:t>
            </a:r>
          </a:p>
          <a:p>
            <a:r>
              <a:rPr lang="en-US" altLang="en-US" sz="2000" b="1" dirty="0">
                <a:latin typeface="Courier New" pitchFamily="49" charset="0"/>
              </a:rPr>
              <a:t>x1</a:t>
            </a:r>
            <a:r>
              <a:rPr lang="en-US" altLang="en-US" sz="2000" dirty="0">
                <a:latin typeface="Courier New" pitchFamily="49" charset="0"/>
              </a:rPr>
              <a:t>           1.0519    0.2237     4.70    0.001</a:t>
            </a:r>
          </a:p>
          <a:p>
            <a:r>
              <a:rPr lang="en-US" altLang="en-US" sz="2000" b="1" dirty="0">
                <a:latin typeface="Courier New" pitchFamily="49" charset="0"/>
              </a:rPr>
              <a:t>x3</a:t>
            </a:r>
            <a:r>
              <a:rPr lang="en-US" altLang="en-US" sz="2000" dirty="0">
                <a:latin typeface="Courier New" pitchFamily="49" charset="0"/>
              </a:rPr>
              <a:t>          -0.4100    0.1992    -2.06    0.070</a:t>
            </a:r>
          </a:p>
        </p:txBody>
      </p:sp>
      <p:sp>
        <p:nvSpPr>
          <p:cNvPr id="46086" name="Rectangle 6"/>
          <p:cNvSpPr>
            <a:spLocks noChangeArrowheads="1"/>
          </p:cNvSpPr>
          <p:nvPr/>
        </p:nvSpPr>
        <p:spPr bwMode="auto">
          <a:xfrm>
            <a:off x="762000" y="12192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6087" name="Rectangle 7"/>
          <p:cNvSpPr>
            <a:spLocks noChangeArrowheads="1"/>
          </p:cNvSpPr>
          <p:nvPr/>
        </p:nvSpPr>
        <p:spPr bwMode="auto">
          <a:xfrm>
            <a:off x="762000" y="36576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 name="Oval 5">
            <a:extLst>
              <a:ext uri="{FF2B5EF4-FFF2-40B4-BE49-F238E27FC236}">
                <a16:creationId xmlns:a16="http://schemas.microsoft.com/office/drawing/2014/main" id="{2617DF3E-367B-483E-9644-E4E4FDC47690}"/>
              </a:ext>
            </a:extLst>
          </p:cNvPr>
          <p:cNvSpPr/>
          <p:nvPr/>
        </p:nvSpPr>
        <p:spPr>
          <a:xfrm>
            <a:off x="7086600" y="2590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7DC6937-1BEA-42F5-A628-915DA1EDE038}"/>
              </a:ext>
            </a:extLst>
          </p:cNvPr>
          <p:cNvSpPr/>
          <p:nvPr/>
        </p:nvSpPr>
        <p:spPr>
          <a:xfrm>
            <a:off x="7162800" y="49530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B1E2A3F-9AC0-4F1D-9C09-6C03CFC93426}"/>
              </a:ext>
            </a:extLst>
          </p:cNvPr>
          <p:cNvSpPr/>
          <p:nvPr/>
        </p:nvSpPr>
        <p:spPr>
          <a:xfrm>
            <a:off x="571500" y="1181452"/>
            <a:ext cx="7810500" cy="194274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5C28865-A12C-4223-8D55-2F02205E9029}"/>
              </a:ext>
            </a:extLst>
          </p:cNvPr>
          <p:cNvGrpSpPr/>
          <p:nvPr/>
        </p:nvGrpSpPr>
        <p:grpSpPr>
          <a:xfrm>
            <a:off x="8496300" y="2027237"/>
            <a:ext cx="304800" cy="304800"/>
            <a:chOff x="8610600" y="2362200"/>
            <a:chExt cx="304800" cy="304800"/>
          </a:xfrm>
        </p:grpSpPr>
        <p:cxnSp>
          <p:nvCxnSpPr>
            <p:cNvPr id="3" name="Straight Connector 2">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66D54FDB-713F-4C42-97E7-8EB901D01F8E}"/>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cxnSp>
        <p:nvCxnSpPr>
          <p:cNvPr id="14" name="Straight Connector 13">
            <a:extLst>
              <a:ext uri="{FF2B5EF4-FFF2-40B4-BE49-F238E27FC236}">
                <a16:creationId xmlns:a16="http://schemas.microsoft.com/office/drawing/2014/main" id="{79375889-6C60-4D99-900D-46DC7AF9C16E}"/>
              </a:ext>
            </a:extLst>
          </p:cNvPr>
          <p:cNvCxnSpPr>
            <a:cxnSpLocks/>
          </p:cNvCxnSpPr>
          <p:nvPr/>
        </p:nvCxnSpPr>
        <p:spPr>
          <a:xfrm>
            <a:off x="762000" y="2209800"/>
            <a:ext cx="7429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B9DE7-6E5F-422D-8C2C-A77B57E12980}"/>
              </a:ext>
            </a:extLst>
          </p:cNvPr>
          <p:cNvSpPr/>
          <p:nvPr/>
        </p:nvSpPr>
        <p:spPr>
          <a:xfrm>
            <a:off x="7162800" y="2027237"/>
            <a:ext cx="1066800" cy="5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995446"/>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52.577       2.286      23.00    0.000</a:t>
            </a:r>
          </a:p>
          <a:p>
            <a:r>
              <a:rPr lang="en-US" altLang="en-US" sz="2000" b="1" dirty="0">
                <a:latin typeface="Courier New" pitchFamily="49" charset="0"/>
              </a:rPr>
              <a:t>x1</a:t>
            </a:r>
            <a:r>
              <a:rPr lang="en-US" altLang="en-US" sz="2000" dirty="0">
                <a:latin typeface="Courier New" pitchFamily="49" charset="0"/>
              </a:rPr>
              <a:t>           1.4683      0.1213     12.10    0.000</a:t>
            </a:r>
          </a:p>
          <a:p>
            <a:r>
              <a:rPr lang="en-US" altLang="en-US" sz="2000" b="1" dirty="0">
                <a:latin typeface="Courier New" pitchFamily="49" charset="0"/>
              </a:rPr>
              <a:t>x2</a:t>
            </a:r>
            <a:r>
              <a:rPr lang="en-US" altLang="en-US" sz="2000" dirty="0">
                <a:latin typeface="Courier New" pitchFamily="49" charset="0"/>
              </a:rPr>
              <a:t>           0.66225     0.04585    14.44    0.000</a:t>
            </a:r>
          </a:p>
        </p:txBody>
      </p:sp>
      <p:sp>
        <p:nvSpPr>
          <p:cNvPr id="47109" name="Rectangle 5"/>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054326211"/>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ChangeArrowheads="1"/>
          </p:cNvSpPr>
          <p:nvPr/>
        </p:nvSpPr>
        <p:spPr bwMode="auto">
          <a:xfrm>
            <a:off x="762000" y="1524000"/>
            <a:ext cx="7696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71.65     14.14       5.07    0.001</a:t>
            </a:r>
          </a:p>
          <a:p>
            <a:r>
              <a:rPr lang="en-US" altLang="en-US" sz="2000" b="1" dirty="0">
                <a:latin typeface="Courier New" pitchFamily="49" charset="0"/>
              </a:rPr>
              <a:t>x1</a:t>
            </a:r>
            <a:r>
              <a:rPr lang="en-US" altLang="en-US" sz="2000" dirty="0">
                <a:latin typeface="Courier New" pitchFamily="49" charset="0"/>
              </a:rPr>
              <a:t>            1.4519    0.1170    12.41    0.000</a:t>
            </a:r>
          </a:p>
          <a:p>
            <a:r>
              <a:rPr lang="en-US" altLang="en-US" sz="2000" b="1" dirty="0">
                <a:latin typeface="Courier New" pitchFamily="49" charset="0"/>
              </a:rPr>
              <a:t>x2</a:t>
            </a:r>
            <a:r>
              <a:rPr lang="en-US" altLang="en-US" sz="2000" dirty="0">
                <a:latin typeface="Courier New" pitchFamily="49" charset="0"/>
              </a:rPr>
              <a:t>            0.4161    0.1856     2.24    0.052</a:t>
            </a:r>
          </a:p>
          <a:p>
            <a:r>
              <a:rPr lang="en-US" altLang="en-US" sz="2000" b="1" dirty="0">
                <a:latin typeface="Courier New" pitchFamily="49" charset="0"/>
              </a:rPr>
              <a:t>x4</a:t>
            </a:r>
            <a:r>
              <a:rPr lang="en-US" altLang="en-US" sz="2000" dirty="0">
                <a:latin typeface="Courier New" pitchFamily="49" charset="0"/>
              </a:rPr>
              <a:t>           -0.2365    0.1733    -1.37    0.205</a:t>
            </a:r>
          </a:p>
        </p:txBody>
      </p:sp>
      <p:sp>
        <p:nvSpPr>
          <p:cNvPr id="48133" name="Rectangle 5"/>
          <p:cNvSpPr>
            <a:spLocks noChangeArrowheads="1"/>
          </p:cNvSpPr>
          <p:nvPr/>
        </p:nvSpPr>
        <p:spPr bwMode="auto">
          <a:xfrm>
            <a:off x="762000" y="38862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48.194     3.913     12.32    0.000</a:t>
            </a:r>
          </a:p>
          <a:p>
            <a:r>
              <a:rPr lang="en-US" altLang="en-US" sz="2000" b="1" dirty="0">
                <a:latin typeface="Courier New" pitchFamily="49" charset="0"/>
              </a:rPr>
              <a:t>x1 </a:t>
            </a:r>
            <a:r>
              <a:rPr lang="en-US" altLang="en-US" sz="2000" dirty="0">
                <a:latin typeface="Courier New" pitchFamily="49" charset="0"/>
              </a:rPr>
              <a:t>           1.6959    0.2046     8.29    0.000</a:t>
            </a:r>
          </a:p>
          <a:p>
            <a:r>
              <a:rPr lang="en-US" altLang="en-US" sz="2000" b="1" dirty="0">
                <a:latin typeface="Courier New" pitchFamily="49" charset="0"/>
              </a:rPr>
              <a:t>x2</a:t>
            </a:r>
            <a:r>
              <a:rPr lang="en-US" altLang="en-US" sz="2000" dirty="0">
                <a:latin typeface="Courier New" pitchFamily="49" charset="0"/>
              </a:rPr>
              <a:t>            0.65691   0.04423   14.85    0.000</a:t>
            </a:r>
          </a:p>
          <a:p>
            <a:r>
              <a:rPr lang="en-US" altLang="en-US" sz="2000" b="1" dirty="0">
                <a:latin typeface="Courier New" pitchFamily="49" charset="0"/>
              </a:rPr>
              <a:t>x3</a:t>
            </a:r>
            <a:r>
              <a:rPr lang="en-US" altLang="en-US" sz="2000" dirty="0">
                <a:latin typeface="Courier New" pitchFamily="49" charset="0"/>
              </a:rPr>
              <a:t>            0.2500    0.1847     1.35    0.209</a:t>
            </a:r>
          </a:p>
        </p:txBody>
      </p:sp>
      <p:sp>
        <p:nvSpPr>
          <p:cNvPr id="48134" name="Rectangle 6"/>
          <p:cNvSpPr>
            <a:spLocks noChangeArrowheads="1"/>
          </p:cNvSpPr>
          <p:nvPr/>
        </p:nvSpPr>
        <p:spPr bwMode="auto">
          <a:xfrm>
            <a:off x="685800" y="14478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8135" name="Rectangle 7"/>
          <p:cNvSpPr>
            <a:spLocks noChangeArrowheads="1"/>
          </p:cNvSpPr>
          <p:nvPr/>
        </p:nvSpPr>
        <p:spPr bwMode="auto">
          <a:xfrm>
            <a:off x="685800" y="38100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 name="Oval 5">
            <a:extLst>
              <a:ext uri="{FF2B5EF4-FFF2-40B4-BE49-F238E27FC236}">
                <a16:creationId xmlns:a16="http://schemas.microsoft.com/office/drawing/2014/main" id="{0C445FDB-738C-4473-87FA-44DAACAEE391}"/>
              </a:ext>
            </a:extLst>
          </p:cNvPr>
          <p:cNvSpPr/>
          <p:nvPr/>
        </p:nvSpPr>
        <p:spPr>
          <a:xfrm>
            <a:off x="7162800" y="2743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AC3C13E-1900-445A-8A43-669BB4C3C26C}"/>
              </a:ext>
            </a:extLst>
          </p:cNvPr>
          <p:cNvSpPr/>
          <p:nvPr/>
        </p:nvSpPr>
        <p:spPr>
          <a:xfrm>
            <a:off x="7239000" y="5105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2D16C19-9DE7-4DDA-AF98-F2893D01C495}"/>
              </a:ext>
            </a:extLst>
          </p:cNvPr>
          <p:cNvGrpSpPr/>
          <p:nvPr/>
        </p:nvGrpSpPr>
        <p:grpSpPr>
          <a:xfrm>
            <a:off x="8496300" y="2819400"/>
            <a:ext cx="304800" cy="304800"/>
            <a:chOff x="8610600" y="2362200"/>
            <a:chExt cx="304800" cy="304800"/>
          </a:xfrm>
        </p:grpSpPr>
        <p:cxnSp>
          <p:nvCxnSpPr>
            <p:cNvPr id="9" name="Straight Connector 8">
              <a:extLst>
                <a:ext uri="{FF2B5EF4-FFF2-40B4-BE49-F238E27FC236}">
                  <a16:creationId xmlns:a16="http://schemas.microsoft.com/office/drawing/2014/main" id="{7200FC3D-7C4A-4A61-8CA2-44D1AB98193A}"/>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A7F92937-47DE-44F6-9D97-DA95CE3EEA2D}"/>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11" name="Group 10">
            <a:extLst>
              <a:ext uri="{FF2B5EF4-FFF2-40B4-BE49-F238E27FC236}">
                <a16:creationId xmlns:a16="http://schemas.microsoft.com/office/drawing/2014/main" id="{15EFDD01-D0E3-4EFE-8BBA-7DC962A061C0}"/>
              </a:ext>
            </a:extLst>
          </p:cNvPr>
          <p:cNvGrpSpPr/>
          <p:nvPr/>
        </p:nvGrpSpPr>
        <p:grpSpPr>
          <a:xfrm>
            <a:off x="8610600" y="5181600"/>
            <a:ext cx="304800" cy="304800"/>
            <a:chOff x="8610600" y="2362200"/>
            <a:chExt cx="304800" cy="304800"/>
          </a:xfrm>
        </p:grpSpPr>
        <p:cxnSp>
          <p:nvCxnSpPr>
            <p:cNvPr id="12" name="Straight Connector 11">
              <a:extLst>
                <a:ext uri="{FF2B5EF4-FFF2-40B4-BE49-F238E27FC236}">
                  <a16:creationId xmlns:a16="http://schemas.microsoft.com/office/drawing/2014/main" id="{6D976314-A9F3-4D18-B506-0C4660EE7E60}"/>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3487040A-4481-4242-A8A4-180A92853EE4}"/>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64208823"/>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1 (Excluded)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498609"/>
            <a:ext cx="5705475" cy="482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1567692"/>
            <a:ext cx="3200400" cy="1276293"/>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472210517"/>
              </p:ext>
            </p:extLst>
          </p:nvPr>
        </p:nvGraphicFramePr>
        <p:xfrm>
          <a:off x="363337" y="31242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9688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52.577       2.286      23.00    0.000</a:t>
            </a:r>
          </a:p>
          <a:p>
            <a:r>
              <a:rPr lang="en-US" altLang="en-US" sz="2000" b="1" dirty="0">
                <a:latin typeface="Courier New" pitchFamily="49" charset="0"/>
              </a:rPr>
              <a:t>x1</a:t>
            </a:r>
            <a:r>
              <a:rPr lang="en-US" altLang="en-US" sz="2000" dirty="0">
                <a:latin typeface="Courier New" pitchFamily="49" charset="0"/>
              </a:rPr>
              <a:t>           1.4683      0.1213     12.10    0.000</a:t>
            </a:r>
          </a:p>
          <a:p>
            <a:r>
              <a:rPr lang="en-US" altLang="en-US" sz="2000" b="1" dirty="0">
                <a:latin typeface="Courier New" pitchFamily="49" charset="0"/>
              </a:rPr>
              <a:t>x2</a:t>
            </a:r>
            <a:r>
              <a:rPr lang="en-US" altLang="en-US" sz="2000" dirty="0">
                <a:latin typeface="Courier New" pitchFamily="49" charset="0"/>
              </a:rPr>
              <a:t>           0.66225     0.04585    14.44    0.000</a:t>
            </a:r>
          </a:p>
        </p:txBody>
      </p:sp>
      <p:sp>
        <p:nvSpPr>
          <p:cNvPr id="51203" name="Rectangle 3"/>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68483900"/>
      </p:ext>
    </p:extLst>
  </p:cSld>
  <p:clrMapOvr>
    <a:masterClrMapping/>
  </p:clrMapOvr>
  <p:transition>
    <p:plu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38200" y="152400"/>
            <a:ext cx="7924800"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dirty="0">
                <a:latin typeface="Courier New" pitchFamily="49" charset="0"/>
              </a:rPr>
              <a:t>Stepwise Regression: y versus x1, x2, x3, x4</a:t>
            </a:r>
          </a:p>
          <a:p>
            <a:r>
              <a:rPr lang="en-US" altLang="en-US" sz="1800" dirty="0">
                <a:latin typeface="Courier New" pitchFamily="49" charset="0"/>
              </a:rPr>
              <a:t>  </a:t>
            </a:r>
            <a:r>
              <a:rPr lang="en-US" altLang="en-US" sz="1800" b="1" dirty="0">
                <a:latin typeface="Courier New" pitchFamily="49" charset="0"/>
              </a:rPr>
              <a:t>Alpha-to-Enter:</a:t>
            </a:r>
            <a:r>
              <a:rPr lang="en-US" altLang="en-US" sz="1800" dirty="0">
                <a:latin typeface="Courier New" pitchFamily="49" charset="0"/>
              </a:rPr>
              <a:t> 0.15  </a:t>
            </a:r>
            <a:r>
              <a:rPr lang="en-US" altLang="en-US" sz="1800" b="1" dirty="0">
                <a:latin typeface="Courier New" pitchFamily="49" charset="0"/>
              </a:rPr>
              <a:t>Alpha-to-Remove:</a:t>
            </a:r>
            <a:r>
              <a:rPr lang="en-US" altLang="en-US" sz="1800" dirty="0">
                <a:latin typeface="Courier New" pitchFamily="49" charset="0"/>
              </a:rPr>
              <a:t> 0.15</a:t>
            </a:r>
          </a:p>
          <a:p>
            <a:r>
              <a:rPr lang="en-US" altLang="en-US" sz="1800" dirty="0">
                <a:latin typeface="Courier New" pitchFamily="49" charset="0"/>
              </a:rPr>
              <a:t> Response is    </a:t>
            </a:r>
            <a:r>
              <a:rPr lang="en-US" altLang="en-US" sz="1800" b="1" dirty="0">
                <a:latin typeface="Courier New" pitchFamily="49" charset="0"/>
              </a:rPr>
              <a:t>y</a:t>
            </a:r>
            <a:r>
              <a:rPr lang="en-US" altLang="en-US" sz="1800" dirty="0">
                <a:latin typeface="Courier New" pitchFamily="49" charset="0"/>
              </a:rPr>
              <a:t>     on  4 predictors, with N =   13</a:t>
            </a:r>
          </a:p>
          <a:p>
            <a:endParaRPr lang="en-US" altLang="en-US" sz="1800" dirty="0">
              <a:latin typeface="Courier New" pitchFamily="49" charset="0"/>
            </a:endParaRPr>
          </a:p>
          <a:p>
            <a:r>
              <a:rPr lang="en-US" altLang="en-US" sz="1800" dirty="0">
                <a:latin typeface="Courier New" pitchFamily="49" charset="0"/>
              </a:rPr>
              <a:t>    </a:t>
            </a:r>
            <a:r>
              <a:rPr lang="en-US" altLang="en-US" sz="1800" b="1" dirty="0">
                <a:latin typeface="Courier New" pitchFamily="49" charset="0"/>
              </a:rPr>
              <a:t>Step          1        2        3        4</a:t>
            </a:r>
          </a:p>
          <a:p>
            <a:r>
              <a:rPr lang="en-US" altLang="en-US" sz="1800" b="1" dirty="0">
                <a:latin typeface="Courier New" pitchFamily="49" charset="0"/>
              </a:rPr>
              <a:t>Constant</a:t>
            </a:r>
            <a:r>
              <a:rPr lang="en-US" altLang="en-US" sz="1800" dirty="0">
                <a:latin typeface="Courier New" pitchFamily="49" charset="0"/>
              </a:rPr>
              <a:t>     117.57   103.10    71.65    52.58</a:t>
            </a:r>
          </a:p>
          <a:p>
            <a:endParaRPr lang="en-US" altLang="en-US" sz="1800" dirty="0">
              <a:latin typeface="Courier New" pitchFamily="49" charset="0"/>
            </a:endParaRPr>
          </a:p>
          <a:p>
            <a:r>
              <a:rPr lang="en-US" altLang="en-US" sz="1800" b="1" dirty="0">
                <a:latin typeface="Courier New" pitchFamily="49" charset="0"/>
              </a:rPr>
              <a:t>x4 </a:t>
            </a:r>
            <a:r>
              <a:rPr lang="en-US" altLang="en-US" sz="1800" dirty="0">
                <a:latin typeface="Courier New" pitchFamily="49" charset="0"/>
              </a:rPr>
              <a:t>          -0.738   -0.614   -0.237         </a:t>
            </a:r>
          </a:p>
          <a:p>
            <a:r>
              <a:rPr lang="en-US" altLang="en-US" sz="1800" dirty="0">
                <a:latin typeface="Courier New" pitchFamily="49" charset="0"/>
              </a:rPr>
              <a:t>T-Value       -4.77   -12.62    -1.37         </a:t>
            </a:r>
          </a:p>
          <a:p>
            <a:r>
              <a:rPr lang="en-US" altLang="en-US" sz="1800" dirty="0">
                <a:latin typeface="Courier New" pitchFamily="49" charset="0"/>
              </a:rPr>
              <a:t>P-Value       0.001    0.000    0.205         </a:t>
            </a:r>
          </a:p>
          <a:p>
            <a:endParaRPr lang="en-US" altLang="en-US" sz="1800" dirty="0">
              <a:latin typeface="Courier New" pitchFamily="49" charset="0"/>
            </a:endParaRPr>
          </a:p>
          <a:p>
            <a:r>
              <a:rPr lang="en-US" altLang="en-US" sz="1800" b="1" dirty="0">
                <a:latin typeface="Courier New" pitchFamily="49" charset="0"/>
              </a:rPr>
              <a:t>x1 </a:t>
            </a:r>
            <a:r>
              <a:rPr lang="en-US" altLang="en-US" sz="1800" dirty="0">
                <a:latin typeface="Courier New" pitchFamily="49" charset="0"/>
              </a:rPr>
              <a:t>                     1.44     1.45     1.47</a:t>
            </a:r>
          </a:p>
          <a:p>
            <a:r>
              <a:rPr lang="en-US" altLang="en-US" sz="1800" dirty="0">
                <a:latin typeface="Courier New" pitchFamily="49" charset="0"/>
              </a:rPr>
              <a:t>T-Value                10.40    12.41    12.10</a:t>
            </a:r>
          </a:p>
          <a:p>
            <a:r>
              <a:rPr lang="en-US" altLang="en-US" sz="1800" dirty="0">
                <a:latin typeface="Courier New" pitchFamily="49" charset="0"/>
              </a:rPr>
              <a:t>P-Value                0.000    0.000    0.000</a:t>
            </a:r>
          </a:p>
          <a:p>
            <a:endParaRPr lang="en-US" altLang="en-US" sz="1800" dirty="0">
              <a:latin typeface="Courier New" pitchFamily="49" charset="0"/>
            </a:endParaRPr>
          </a:p>
          <a:p>
            <a:r>
              <a:rPr lang="en-US" altLang="en-US" sz="1800" b="1" dirty="0">
                <a:latin typeface="Courier New" pitchFamily="49" charset="0"/>
              </a:rPr>
              <a:t>x2</a:t>
            </a:r>
            <a:r>
              <a:rPr lang="en-US" altLang="en-US" sz="1800" dirty="0">
                <a:latin typeface="Courier New" pitchFamily="49" charset="0"/>
              </a:rPr>
              <a:t>                              0.416    0.662</a:t>
            </a:r>
          </a:p>
          <a:p>
            <a:r>
              <a:rPr lang="en-US" altLang="en-US" sz="1800" dirty="0">
                <a:latin typeface="Courier New" pitchFamily="49" charset="0"/>
              </a:rPr>
              <a:t>T-Value                          2.24    14.44</a:t>
            </a:r>
          </a:p>
          <a:p>
            <a:r>
              <a:rPr lang="en-US" altLang="en-US" sz="1800" dirty="0">
                <a:latin typeface="Courier New" pitchFamily="49" charset="0"/>
              </a:rPr>
              <a:t>P-Value                         0.052    0.000</a:t>
            </a:r>
          </a:p>
          <a:p>
            <a:endParaRPr lang="en-US" altLang="en-US" sz="1800" dirty="0">
              <a:latin typeface="Courier New" pitchFamily="49" charset="0"/>
            </a:endParaRPr>
          </a:p>
          <a:p>
            <a:r>
              <a:rPr lang="en-US" altLang="en-US" sz="1800" b="1" dirty="0">
                <a:latin typeface="Courier New" pitchFamily="49" charset="0"/>
              </a:rPr>
              <a:t>S</a:t>
            </a:r>
            <a:r>
              <a:rPr lang="en-US" altLang="en-US" sz="1800" dirty="0">
                <a:latin typeface="Courier New" pitchFamily="49" charset="0"/>
              </a:rPr>
              <a:t>              8.96     2.73     2.31     2.41</a:t>
            </a:r>
          </a:p>
          <a:p>
            <a:r>
              <a:rPr lang="en-US" altLang="en-US" sz="1800" b="1" dirty="0">
                <a:latin typeface="Courier New" pitchFamily="49" charset="0"/>
              </a:rPr>
              <a:t>R-Sq</a:t>
            </a:r>
            <a:r>
              <a:rPr lang="en-US" altLang="en-US" sz="1800" dirty="0">
                <a:latin typeface="Courier New" pitchFamily="49" charset="0"/>
              </a:rPr>
              <a:t>          67.45    97.25    98.23    97.87</a:t>
            </a:r>
          </a:p>
          <a:p>
            <a:r>
              <a:rPr lang="en-US" altLang="en-US" sz="1800" b="1" dirty="0">
                <a:latin typeface="Courier New" pitchFamily="49" charset="0"/>
              </a:rPr>
              <a:t>R-Sq(adj)</a:t>
            </a:r>
            <a:r>
              <a:rPr lang="en-US" altLang="en-US" sz="1800" dirty="0">
                <a:latin typeface="Courier New" pitchFamily="49" charset="0"/>
              </a:rPr>
              <a:t>     64.50    96.70    97.64    97.44</a:t>
            </a:r>
          </a:p>
          <a:p>
            <a:r>
              <a:rPr lang="en-US" altLang="en-US" sz="1800" b="1" dirty="0">
                <a:latin typeface="Courier New" pitchFamily="49" charset="0"/>
              </a:rPr>
              <a:t>C-p</a:t>
            </a:r>
            <a:r>
              <a:rPr lang="en-US" altLang="en-US" sz="1800" dirty="0">
                <a:latin typeface="Courier New" pitchFamily="49" charset="0"/>
              </a:rPr>
              <a:t>           138.7      5.5      3.0      2.7</a:t>
            </a:r>
          </a:p>
        </p:txBody>
      </p:sp>
      <p:sp>
        <p:nvSpPr>
          <p:cNvPr id="9220" name="Rectangle 4"/>
          <p:cNvSpPr>
            <a:spLocks noChangeArrowheads="1"/>
          </p:cNvSpPr>
          <p:nvPr/>
        </p:nvSpPr>
        <p:spPr bwMode="auto">
          <a:xfrm>
            <a:off x="609600" y="152400"/>
            <a:ext cx="7772400" cy="647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077208995"/>
      </p:ext>
    </p:extLst>
  </p:cSld>
  <p:clrMapOvr>
    <a:masterClrMapping/>
  </p:clrMapOvr>
  <p:transition>
    <p:check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dirty="0"/>
              <a:t>Caution about stepwise regression!</a:t>
            </a:r>
          </a:p>
        </p:txBody>
      </p:sp>
      <p:sp>
        <p:nvSpPr>
          <p:cNvPr id="73731" name="Rectangle 3"/>
          <p:cNvSpPr>
            <a:spLocks noGrp="1" noChangeArrowheads="1"/>
          </p:cNvSpPr>
          <p:nvPr>
            <p:ph type="body" idx="1"/>
          </p:nvPr>
        </p:nvSpPr>
        <p:spPr/>
        <p:txBody>
          <a:bodyPr/>
          <a:lstStyle/>
          <a:p>
            <a:r>
              <a:rPr lang="en-US" altLang="en-US" dirty="0"/>
              <a:t>Do not jump to the conclusion …</a:t>
            </a:r>
          </a:p>
          <a:p>
            <a:pPr lvl="1"/>
            <a:r>
              <a:rPr lang="en-US" altLang="en-US" dirty="0"/>
              <a:t>that all the important predictor variables for predicting </a:t>
            </a:r>
            <a:r>
              <a:rPr lang="en-US" altLang="en-US" i="1" dirty="0"/>
              <a:t>y</a:t>
            </a:r>
            <a:r>
              <a:rPr lang="en-US" altLang="en-US" dirty="0"/>
              <a:t> have been identified, or</a:t>
            </a:r>
          </a:p>
          <a:p>
            <a:pPr lvl="1"/>
            <a:r>
              <a:rPr lang="en-US" altLang="en-US" dirty="0"/>
              <a:t>that all the unimportant predictor variables have been eliminated.</a:t>
            </a:r>
          </a:p>
        </p:txBody>
      </p:sp>
    </p:spTree>
    <p:extLst>
      <p:ext uri="{BB962C8B-B14F-4D97-AF65-F5344CB8AC3E}">
        <p14:creationId xmlns:p14="http://schemas.microsoft.com/office/powerpoint/2010/main" val="335977691"/>
      </p:ext>
    </p:extLst>
  </p:cSld>
  <p:clrMapOvr>
    <a:masterClrMapping/>
  </p:clrMapOvr>
  <p:transition>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z="4000" dirty="0"/>
              <a:t>Caution about stepwise regression!</a:t>
            </a:r>
          </a:p>
        </p:txBody>
      </p:sp>
      <p:sp>
        <p:nvSpPr>
          <p:cNvPr id="74755" name="Rectangle 3"/>
          <p:cNvSpPr>
            <a:spLocks noGrp="1" noChangeArrowheads="1"/>
          </p:cNvSpPr>
          <p:nvPr>
            <p:ph type="body" idx="1"/>
          </p:nvPr>
        </p:nvSpPr>
        <p:spPr/>
        <p:txBody>
          <a:bodyPr/>
          <a:lstStyle/>
          <a:p>
            <a:r>
              <a:rPr lang="en-US" altLang="en-US" dirty="0"/>
              <a:t>Many </a:t>
            </a:r>
            <a:r>
              <a:rPr lang="en-US" altLang="en-US" i="1" dirty="0"/>
              <a:t>t</a:t>
            </a:r>
            <a:r>
              <a:rPr lang="en-US" altLang="en-US" dirty="0"/>
              <a:t>-tests are conducted in a stepwise regression procedure. </a:t>
            </a:r>
          </a:p>
          <a:p>
            <a:r>
              <a:rPr lang="en-US" altLang="en-US" dirty="0"/>
              <a:t>The probability is high … </a:t>
            </a:r>
          </a:p>
          <a:p>
            <a:pPr lvl="1"/>
            <a:r>
              <a:rPr lang="en-US" altLang="en-US" dirty="0"/>
              <a:t>that we included some unimportant predictors</a:t>
            </a:r>
          </a:p>
          <a:p>
            <a:pPr lvl="1"/>
            <a:r>
              <a:rPr lang="en-US" altLang="en-US" dirty="0"/>
              <a:t>that we excluded some important predictors</a:t>
            </a:r>
          </a:p>
        </p:txBody>
      </p:sp>
    </p:spTree>
    <p:extLst>
      <p:ext uri="{BB962C8B-B14F-4D97-AF65-F5344CB8AC3E}">
        <p14:creationId xmlns:p14="http://schemas.microsoft.com/office/powerpoint/2010/main" val="1981140021"/>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z="4000" dirty="0"/>
              <a:t>Drawbacks of stepwise regression</a:t>
            </a:r>
          </a:p>
        </p:txBody>
      </p:sp>
      <p:sp>
        <p:nvSpPr>
          <p:cNvPr id="15363" name="Rectangle 3"/>
          <p:cNvSpPr>
            <a:spLocks noGrp="1" noChangeArrowheads="1"/>
          </p:cNvSpPr>
          <p:nvPr>
            <p:ph type="body" idx="1"/>
          </p:nvPr>
        </p:nvSpPr>
        <p:spPr/>
        <p:txBody>
          <a:bodyPr>
            <a:normAutofit lnSpcReduction="10000"/>
          </a:bodyPr>
          <a:lstStyle/>
          <a:p>
            <a:r>
              <a:rPr lang="en-US" altLang="en-US" dirty="0"/>
              <a:t>The final model is not guaranteed to be optimal in any specified sense.</a:t>
            </a:r>
          </a:p>
          <a:p>
            <a:r>
              <a:rPr lang="en-US" altLang="en-US" dirty="0"/>
              <a:t>Stepwise regression is sensitive to models with high multicollinearity.  </a:t>
            </a:r>
          </a:p>
          <a:p>
            <a:r>
              <a:rPr lang="en-US" altLang="en-US" dirty="0"/>
              <a:t>The procedure yields a single final model, although in practice there are often several equally good models.</a:t>
            </a:r>
          </a:p>
          <a:p>
            <a:r>
              <a:rPr lang="en-US" altLang="en-US" dirty="0"/>
              <a:t>It doesn’t take into account a researcher’s knowledge about the predictors.</a:t>
            </a:r>
          </a:p>
        </p:txBody>
      </p:sp>
    </p:spTree>
    <p:extLst>
      <p:ext uri="{BB962C8B-B14F-4D97-AF65-F5344CB8AC3E}">
        <p14:creationId xmlns:p14="http://schemas.microsoft.com/office/powerpoint/2010/main" val="2085808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Variable Selection Criteria</a:t>
            </a:r>
          </a:p>
        </p:txBody>
      </p:sp>
      <p:sp>
        <p:nvSpPr>
          <p:cNvPr id="3" name="Content Placeholder 2"/>
          <p:cNvSpPr>
            <a:spLocks noGrp="1"/>
          </p:cNvSpPr>
          <p:nvPr>
            <p:ph idx="1"/>
          </p:nvPr>
        </p:nvSpPr>
        <p:spPr>
          <a:xfrm>
            <a:off x="457200" y="851633"/>
            <a:ext cx="8229600" cy="1828799"/>
          </a:xfrm>
        </p:spPr>
        <p:txBody>
          <a:bodyPr>
            <a:normAutofit fontScale="92500"/>
          </a:bodyPr>
          <a:lstStyle/>
          <a:p>
            <a:pPr marL="0" indent="0" algn="ctr">
              <a:buNone/>
            </a:pPr>
            <a:r>
              <a:rPr lang="en-US" dirty="0"/>
              <a:t>There are many other criteria to perform variable selection with besides the F or t statistics!  </a:t>
            </a:r>
          </a:p>
          <a:p>
            <a:pPr marL="0" indent="0" algn="ctr">
              <a:buNone/>
            </a:pPr>
            <a:r>
              <a:rPr lang="en-US" dirty="0"/>
              <a:t>Here are a few:</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19444"/>
            <a:ext cx="2813351" cy="525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20414"/>
            <a:ext cx="2992706" cy="44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045215"/>
            <a:ext cx="221967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285" y="5897414"/>
            <a:ext cx="4078574" cy="519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059" y="5457412"/>
            <a:ext cx="2478374" cy="730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2785382"/>
            <a:ext cx="3381880" cy="98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29200" y="2480269"/>
            <a:ext cx="3352800" cy="369332"/>
          </a:xfrm>
          <a:prstGeom prst="rect">
            <a:avLst/>
          </a:prstGeom>
          <a:noFill/>
        </p:spPr>
        <p:txBody>
          <a:bodyPr wrap="square" rtlCol="0">
            <a:spAutoFit/>
          </a:bodyPr>
          <a:lstStyle/>
          <a:p>
            <a:pPr algn="ctr"/>
            <a:r>
              <a:rPr lang="en-US" dirty="0"/>
              <a:t>Smaller the better / Closest to p.</a:t>
            </a:r>
          </a:p>
        </p:txBody>
      </p:sp>
      <p:sp>
        <p:nvSpPr>
          <p:cNvPr id="11" name="TextBox 10"/>
          <p:cNvSpPr txBox="1"/>
          <p:nvPr/>
        </p:nvSpPr>
        <p:spPr>
          <a:xfrm>
            <a:off x="741766" y="2588225"/>
            <a:ext cx="2590800" cy="369332"/>
          </a:xfrm>
          <a:prstGeom prst="rect">
            <a:avLst/>
          </a:prstGeom>
          <a:noFill/>
        </p:spPr>
        <p:txBody>
          <a:bodyPr wrap="square" rtlCol="0">
            <a:spAutoFit/>
          </a:bodyPr>
          <a:lstStyle/>
          <a:p>
            <a:pPr algn="ctr"/>
            <a:r>
              <a:rPr lang="en-US" dirty="0"/>
              <a:t>Smaller the Better:</a:t>
            </a:r>
          </a:p>
        </p:txBody>
      </p:sp>
      <p:sp>
        <p:nvSpPr>
          <p:cNvPr id="12" name="TextBox 11"/>
          <p:cNvSpPr txBox="1"/>
          <p:nvPr/>
        </p:nvSpPr>
        <p:spPr>
          <a:xfrm>
            <a:off x="5438172" y="4607703"/>
            <a:ext cx="2590800" cy="369332"/>
          </a:xfrm>
          <a:prstGeom prst="rect">
            <a:avLst/>
          </a:prstGeom>
          <a:noFill/>
        </p:spPr>
        <p:txBody>
          <a:bodyPr wrap="square" rtlCol="0">
            <a:spAutoFit/>
          </a:bodyPr>
          <a:lstStyle/>
          <a:p>
            <a:pPr algn="ctr"/>
            <a:r>
              <a:rPr lang="en-US" dirty="0"/>
              <a:t>Larger the Better:</a:t>
            </a:r>
          </a:p>
        </p:txBody>
      </p:sp>
      <p:sp>
        <p:nvSpPr>
          <p:cNvPr id="13" name="TextBox 12"/>
          <p:cNvSpPr txBox="1"/>
          <p:nvPr/>
        </p:nvSpPr>
        <p:spPr>
          <a:xfrm>
            <a:off x="7050761" y="5121415"/>
            <a:ext cx="1788439" cy="646331"/>
          </a:xfrm>
          <a:prstGeom prst="rect">
            <a:avLst/>
          </a:prstGeom>
          <a:noFill/>
        </p:spPr>
        <p:txBody>
          <a:bodyPr wrap="square" rtlCol="0">
            <a:spAutoFit/>
          </a:bodyPr>
          <a:lstStyle/>
          <a:p>
            <a:pPr algn="ctr"/>
            <a:r>
              <a:rPr lang="en-US" i="1" dirty="0"/>
              <a:t>Assuming no overfit.</a:t>
            </a:r>
          </a:p>
        </p:txBody>
      </p:sp>
      <mc:AlternateContent xmlns:mc="http://schemas.openxmlformats.org/markup-compatibility/2006" xmlns:a14="http://schemas.microsoft.com/office/drawing/2010/main">
        <mc:Choice Requires="a14">
          <p:sp>
            <p:nvSpPr>
              <p:cNvPr id="7" name="TextBox 6"/>
              <p:cNvSpPr txBox="1"/>
              <p:nvPr/>
            </p:nvSpPr>
            <p:spPr>
              <a:xfrm>
                <a:off x="377357" y="3770730"/>
                <a:ext cx="3276282" cy="526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𝐴𝐼𝐶</m:t>
                      </m:r>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+2 (</m:t>
                      </m:r>
                      <m:r>
                        <a:rPr lang="en-US" b="0" i="1" smtClean="0">
                          <a:latin typeface="Cambria Math" charset="0"/>
                        </a:rPr>
                        <m:t>𝑝</m:t>
                      </m:r>
                      <m:r>
                        <a:rPr lang="en-US" b="0" i="1" smtClean="0">
                          <a:latin typeface="Cambria Math"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77357" y="3770730"/>
                <a:ext cx="3276282" cy="526298"/>
              </a:xfrm>
              <a:prstGeom prst="rect">
                <a:avLst/>
              </a:prstGeom>
              <a:blipFill rotWithShape="0">
                <a:blip r:embed="rId9"/>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7679" y="4803733"/>
                <a:ext cx="3423373" cy="414537"/>
              </a:xfrm>
              <a:prstGeom prst="rect">
                <a:avLst/>
              </a:prstGeom>
              <a:noFill/>
            </p:spPr>
            <p:txBody>
              <a:bodyPr wrap="none" lIns="0" tIns="0" rIns="0" bIns="0" rtlCol="0">
                <a:spAutoFit/>
              </a:bodyPr>
              <a:lstStyle/>
              <a:p>
                <a:r>
                  <a:rPr lang="en-US" b="0" dirty="0"/>
                  <a:t>BIC</a:t>
                </a:r>
                <a14:m>
                  <m:oMath xmlns:m="http://schemas.openxmlformats.org/officeDocument/2006/math">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𝑛</m:t>
                            </m:r>
                          </m:e>
                        </m:d>
                      </m:e>
                    </m:func>
                    <m:r>
                      <a:rPr lang="en-US" b="0" i="1" smtClean="0">
                        <a:latin typeface="Cambria Math" charset="0"/>
                      </a:rPr>
                      <m:t>(</m:t>
                    </m:r>
                    <m:r>
                      <a:rPr lang="en-US" b="0" i="1" smtClean="0">
                        <a:latin typeface="Cambria Math" charset="0"/>
                      </a:rPr>
                      <m:t>𝑝</m:t>
                    </m:r>
                    <m:r>
                      <a:rPr lang="en-US" b="0" i="1" smtClean="0">
                        <a:latin typeface="Cambria Math" charset="0"/>
                      </a:rPr>
                      <m:t>+1)</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7679" y="4803733"/>
                <a:ext cx="3423373" cy="414537"/>
              </a:xfrm>
              <a:prstGeom prst="rect">
                <a:avLst/>
              </a:prstGeom>
              <a:blipFill rotWithShape="0">
                <a:blip r:embed="rId10"/>
                <a:stretch>
                  <a:fillRect l="-4093" t="-1471" r="-2491" b="-19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638800" y="3718529"/>
                <a:ext cx="2188035" cy="591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𝐶𝑝</m:t>
                      </m:r>
                      <m:r>
                        <a:rPr lang="en-US" b="0" i="1" smtClean="0">
                          <a:latin typeface="Cambria Math" charset="0"/>
                        </a:rPr>
                        <m:t>=</m:t>
                      </m:r>
                      <m:f>
                        <m:fPr>
                          <m:ctrlPr>
                            <a:rPr lang="en-US" i="1" dirty="0" smtClean="0">
                              <a:latin typeface="Cambria Math" panose="02040503050406030204" pitchFamily="18" charset="0"/>
                            </a:rPr>
                          </m:ctrlPr>
                        </m:fPr>
                        <m:num>
                          <m:r>
                            <a:rPr lang="en-US" b="0" i="1" dirty="0" smtClean="0">
                              <a:latin typeface="Cambria Math" charset="0"/>
                            </a:rPr>
                            <m:t>𝑆𝑆𝑅𝑒𝑠</m:t>
                          </m:r>
                        </m:num>
                        <m:den>
                          <m:sSubSup>
                            <m:sSubSupPr>
                              <m:ctrlPr>
                                <a:rPr lang="en-US" i="1" dirty="0" smtClean="0">
                                  <a:latin typeface="Cambria Math" panose="02040503050406030204" pitchFamily="18" charset="0"/>
                                </a:rPr>
                              </m:ctrlPr>
                            </m:sSubSupPr>
                            <m:e>
                              <m:acc>
                                <m:accPr>
                                  <m:chr m:val="̂"/>
                                  <m:ctrlPr>
                                    <a:rPr lang="en-US" i="1" dirty="0">
                                      <a:latin typeface="Cambria Math" panose="02040503050406030204" pitchFamily="18" charset="0"/>
                                    </a:rPr>
                                  </m:ctrlPr>
                                </m:accPr>
                                <m:e>
                                  <m:r>
                                    <a:rPr lang="en-US" i="1" dirty="0">
                                      <a:latin typeface="Cambria Math" charset="0"/>
                                      <a:ea typeface="Cambria Math" charset="0"/>
                                      <a:cs typeface="Cambria Math" charset="0"/>
                                    </a:rPr>
                                    <m:t>𝜎</m:t>
                                  </m:r>
                                </m:e>
                              </m:acc>
                            </m:e>
                            <m:sub>
                              <m:r>
                                <a:rPr lang="en-US" b="0" i="1" dirty="0" smtClean="0">
                                  <a:latin typeface="Cambria Math" charset="0"/>
                                </a:rPr>
                                <m:t>𝐹𝑢𝑙𝑙</m:t>
                              </m:r>
                            </m:sub>
                            <m:sup>
                              <m:r>
                                <a:rPr lang="en-US" b="0" i="1" dirty="0" smtClean="0">
                                  <a:latin typeface="Cambria Math" charset="0"/>
                                </a:rPr>
                                <m:t>2</m:t>
                              </m:r>
                            </m:sup>
                          </m:sSubSup>
                        </m:den>
                      </m:f>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smtClean="0">
                          <a:latin typeface="Cambria Math" charset="0"/>
                        </a:rPr>
                        <m:t>+2</m:t>
                      </m:r>
                      <m:r>
                        <a:rPr lang="en-US" b="0" i="1" smtClean="0">
                          <a:latin typeface="Cambria Math" charset="0"/>
                        </a:rPr>
                        <m:t>𝑝</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638800" y="3718529"/>
                <a:ext cx="2188035" cy="591380"/>
              </a:xfrm>
              <a:prstGeom prst="rect">
                <a:avLst/>
              </a:prstGeom>
              <a:blipFill rotWithShape="0">
                <a:blip r:embed="rId11"/>
                <a:stretch>
                  <a:fillRect/>
                </a:stretch>
              </a:blipFill>
            </p:spPr>
            <p:txBody>
              <a:bodyPr/>
              <a:lstStyle/>
              <a:p>
                <a:r>
                  <a:rPr lang="en-US">
                    <a:noFill/>
                  </a:rPr>
                  <a:t> </a:t>
                </a:r>
              </a:p>
            </p:txBody>
          </p:sp>
        </mc:Fallback>
      </mc:AlternateContent>
      <p:sp>
        <p:nvSpPr>
          <p:cNvPr id="8" name="Rectangle 7"/>
          <p:cNvSpPr/>
          <p:nvPr/>
        </p:nvSpPr>
        <p:spPr>
          <a:xfrm>
            <a:off x="152400" y="2535882"/>
            <a:ext cx="4114800" cy="3728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53000" y="2398854"/>
            <a:ext cx="3505200" cy="2064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694284" y="4582858"/>
            <a:ext cx="4221115" cy="2046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29200" y="341200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29200" y="3412005"/>
                <a:ext cx="3048000" cy="261610"/>
              </a:xfrm>
              <a:prstGeom prst="rect">
                <a:avLst/>
              </a:prstGeom>
              <a:blipFill rotWithShape="0">
                <a:blip r:embed="rId1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70251" y="3431089"/>
                <a:ext cx="3048000" cy="261610"/>
              </a:xfrm>
              <a:prstGeom prst="rect">
                <a:avLst/>
              </a:prstGeom>
              <a:noFill/>
            </p:spPr>
            <p:txBody>
              <a:bodyPr wrap="square" rtlCol="0">
                <a:spAutoFit/>
              </a:bodyPr>
              <a:lstStyle/>
              <a:p>
                <a:r>
                  <a:rPr lang="en-US" sz="1100" dirty="0">
                    <a:solidFill>
                      <a:srgbClr val="FF0000"/>
                    </a:solidFill>
                  </a:rPr>
                  <a:t>k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70251" y="3431089"/>
                <a:ext cx="3048000" cy="261610"/>
              </a:xfrm>
              <a:prstGeom prst="rect">
                <a:avLst/>
              </a:prstGeom>
              <a:blipFill rotWithShape="0">
                <a:blip r:embed="rId13"/>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09059" y="527381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09059" y="5273815"/>
                <a:ext cx="3048000" cy="261610"/>
              </a:xfrm>
              <a:prstGeom prst="rect">
                <a:avLst/>
              </a:prstGeom>
              <a:blipFill rotWithShape="0">
                <a:blip r:embed="rId14"/>
                <a:stretch>
                  <a:fillRect b="-16279"/>
                </a:stretch>
              </a:blipFill>
            </p:spPr>
            <p:txBody>
              <a:bodyPr/>
              <a:lstStyle/>
              <a:p>
                <a:r>
                  <a:rPr lang="en-US">
                    <a:noFill/>
                  </a:rPr>
                  <a:t> </a:t>
                </a:r>
              </a:p>
            </p:txBody>
          </p:sp>
        </mc:Fallback>
      </mc:AlternateContent>
      <p:sp>
        <p:nvSpPr>
          <p:cNvPr id="23" name="TextBox 22"/>
          <p:cNvSpPr txBox="1"/>
          <p:nvPr/>
        </p:nvSpPr>
        <p:spPr>
          <a:xfrm>
            <a:off x="6096000" y="6365750"/>
            <a:ext cx="3048000" cy="261610"/>
          </a:xfrm>
          <a:prstGeom prst="rect">
            <a:avLst/>
          </a:prstGeom>
          <a:noFill/>
        </p:spPr>
        <p:txBody>
          <a:bodyPr wrap="square" rtlCol="0">
            <a:spAutoFit/>
          </a:bodyPr>
          <a:lstStyle/>
          <a:p>
            <a:r>
              <a:rPr lang="en-US" sz="1100" dirty="0">
                <a:solidFill>
                  <a:srgbClr val="FF0000"/>
                </a:solidFill>
              </a:rPr>
              <a:t>p = number of predictors</a:t>
            </a:r>
          </a:p>
        </p:txBody>
      </p:sp>
      <p:sp>
        <p:nvSpPr>
          <p:cNvPr id="9" name="TextBox 8">
            <a:extLst>
              <a:ext uri="{FF2B5EF4-FFF2-40B4-BE49-F238E27FC236}">
                <a16:creationId xmlns:a16="http://schemas.microsoft.com/office/drawing/2014/main" id="{7CF04046-AAE9-4555-9B1D-55065FD80C0B}"/>
              </a:ext>
            </a:extLst>
          </p:cNvPr>
          <p:cNvSpPr txBox="1"/>
          <p:nvPr/>
        </p:nvSpPr>
        <p:spPr>
          <a:xfrm>
            <a:off x="152400" y="6521079"/>
            <a:ext cx="5334000" cy="369332"/>
          </a:xfrm>
          <a:prstGeom prst="rect">
            <a:avLst/>
          </a:prstGeom>
          <a:noFill/>
        </p:spPr>
        <p:txBody>
          <a:bodyPr wrap="square" rtlCol="0">
            <a:spAutoFit/>
          </a:bodyPr>
          <a:lstStyle/>
          <a:p>
            <a:r>
              <a:rPr lang="en-US" dirty="0"/>
              <a:t>L = Max(likelihood function), will learn in later course.</a:t>
            </a:r>
          </a:p>
        </p:txBody>
      </p:sp>
    </p:spTree>
    <p:extLst>
      <p:ext uri="{BB962C8B-B14F-4D97-AF65-F5344CB8AC3E}">
        <p14:creationId xmlns:p14="http://schemas.microsoft.com/office/powerpoint/2010/main" val="27226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02"/>
                                        </p:tgtEl>
                                        <p:attrNameLst>
                                          <p:attrName>style.visibility</p:attrName>
                                        </p:attrNameLst>
                                      </p:cBhvr>
                                      <p:to>
                                        <p:strVal val="visible"/>
                                      </p:to>
                                    </p:set>
                                    <p:animEffect transition="in" filter="fade">
                                      <p:cBhvr>
                                        <p:cTn id="38" dur="500"/>
                                        <p:tgtEl>
                                          <p:spTgt spid="4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animEffect transition="in" filter="fade">
                                      <p:cBhvr>
                                        <p:cTn id="55" dur="500"/>
                                        <p:tgtEl>
                                          <p:spTgt spid="4099"/>
                                        </p:tgtEl>
                                      </p:cBhvr>
                                    </p:animEffect>
                                  </p:childTnLst>
                                </p:cTn>
                              </p:par>
                              <p:par>
                                <p:cTn id="56" presetID="10"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7" grpId="0"/>
      <p:bldP spid="16" grpId="0"/>
      <p:bldP spid="17" grpId="0"/>
      <p:bldP spid="8" grpId="0" animBg="1"/>
      <p:bldP spid="19" grpId="0" animBg="1"/>
      <p:bldP spid="20" grpId="0" animBg="1"/>
      <p:bldP spid="6" grpId="0"/>
      <p:bldP spid="21" grpId="0"/>
      <p:bldP spid="22" grpId="0"/>
      <p:bldP spid="23"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Possible Objectives When There Are Many Potential Explanatory Variables</a:t>
            </a:r>
          </a:p>
        </p:txBody>
      </p:sp>
      <p:sp>
        <p:nvSpPr>
          <p:cNvPr id="3" name="Content Placeholder 2"/>
          <p:cNvSpPr>
            <a:spLocks noGrp="1"/>
          </p:cNvSpPr>
          <p:nvPr>
            <p:ph idx="1"/>
          </p:nvPr>
        </p:nvSpPr>
        <p:spPr>
          <a:xfrm>
            <a:off x="152400" y="2209800"/>
            <a:ext cx="8915400" cy="2925763"/>
          </a:xfrm>
        </p:spPr>
        <p:txBody>
          <a:bodyPr/>
          <a:lstStyle/>
          <a:p>
            <a:pPr marL="514350" indent="-514350">
              <a:buAutoNum type="arabicPeriod"/>
            </a:pPr>
            <a:r>
              <a:rPr lang="en-US" dirty="0"/>
              <a:t>Adjusting for a Large Set of Explanatory Variables</a:t>
            </a:r>
          </a:p>
          <a:p>
            <a:pPr marL="514350" indent="-514350">
              <a:buAutoNum type="arabicPeriod"/>
            </a:pPr>
            <a:r>
              <a:rPr lang="en-US" dirty="0"/>
              <a:t>Fishing for Explanation</a:t>
            </a:r>
          </a:p>
          <a:p>
            <a:pPr marL="514350" indent="-514350">
              <a:buAutoNum type="arabicPeriod"/>
            </a:pPr>
            <a:r>
              <a:rPr lang="en-US" dirty="0"/>
              <a:t>Prediction</a:t>
            </a:r>
          </a:p>
          <a:p>
            <a:pPr marL="514350" indent="-514350">
              <a:buAutoNum type="arabicPeriod"/>
            </a:pPr>
            <a:r>
              <a:rPr lang="en-US" dirty="0"/>
              <a:t>Question of Interest</a:t>
            </a:r>
          </a:p>
        </p:txBody>
      </p:sp>
    </p:spTree>
    <p:extLst>
      <p:ext uri="{BB962C8B-B14F-4D97-AF65-F5344CB8AC3E}">
        <p14:creationId xmlns:p14="http://schemas.microsoft.com/office/powerpoint/2010/main" val="1517225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 y="304800"/>
            <a:ext cx="8566186" cy="1143000"/>
          </a:xfrm>
        </p:spPr>
        <p:txBody>
          <a:bodyPr>
            <a:normAutofit fontScale="90000"/>
          </a:bodyPr>
          <a:lstStyle/>
          <a:p>
            <a:r>
              <a:rPr lang="en-US" dirty="0"/>
              <a:t>Example 2: SAT Analysis… QOI and Data</a:t>
            </a:r>
          </a:p>
        </p:txBody>
      </p:sp>
      <p:sp>
        <p:nvSpPr>
          <p:cNvPr id="3" name="Content Placeholder 2"/>
          <p:cNvSpPr>
            <a:spLocks noGrp="1"/>
          </p:cNvSpPr>
          <p:nvPr>
            <p:ph idx="1"/>
          </p:nvPr>
        </p:nvSpPr>
        <p:spPr>
          <a:xfrm>
            <a:off x="273014" y="2971800"/>
            <a:ext cx="8763000" cy="3374231"/>
          </a:xfrm>
        </p:spPr>
        <p:txBody>
          <a:bodyPr>
            <a:noAutofit/>
          </a:bodyPr>
          <a:lstStyle/>
          <a:p>
            <a:pPr marL="0" indent="0">
              <a:buNone/>
            </a:pPr>
            <a:r>
              <a:rPr lang="en-US" sz="2200" dirty="0"/>
              <a:t>The Data (50 observations … 1 for each state):</a:t>
            </a:r>
          </a:p>
          <a:p>
            <a:pPr marL="0" indent="0">
              <a:buNone/>
            </a:pPr>
            <a:r>
              <a:rPr lang="en-US" sz="2200" dirty="0"/>
              <a:t>SAT: average SAT score for the state</a:t>
            </a:r>
          </a:p>
          <a:p>
            <a:pPr marL="0" indent="0">
              <a:buNone/>
            </a:pPr>
            <a:r>
              <a:rPr lang="en-US" sz="2200" dirty="0"/>
              <a:t>TAKERS: % of the state’s students that take the test</a:t>
            </a:r>
          </a:p>
          <a:p>
            <a:pPr marL="0" indent="0">
              <a:buNone/>
            </a:pPr>
            <a:r>
              <a:rPr lang="en-US" sz="2200" dirty="0"/>
              <a:t>INCOME: Median income of families in the state</a:t>
            </a:r>
          </a:p>
          <a:p>
            <a:pPr marL="0" indent="0">
              <a:buNone/>
            </a:pPr>
            <a:r>
              <a:rPr lang="en-US" sz="2200" dirty="0"/>
              <a:t>YEARS: average number of years students received formal education in social studies, natural sciences and humanities</a:t>
            </a:r>
          </a:p>
          <a:p>
            <a:pPr marL="0" indent="0">
              <a:buNone/>
            </a:pPr>
            <a:r>
              <a:rPr lang="en-US" sz="2200" dirty="0"/>
              <a:t>PUBLIC:  percentage of test takers that attend public schools</a:t>
            </a:r>
          </a:p>
          <a:p>
            <a:pPr marL="0" indent="0">
              <a:buNone/>
            </a:pPr>
            <a:r>
              <a:rPr lang="en-US" sz="2200" dirty="0"/>
              <a:t>EXPEND:  amount of money in $100s that the state spends on each student</a:t>
            </a:r>
          </a:p>
          <a:p>
            <a:pPr marL="0" indent="0">
              <a:buNone/>
            </a:pPr>
            <a:r>
              <a:rPr lang="en-US" sz="2200" dirty="0"/>
              <a:t>RANK:  median percentile rank of the students in their secondary school.  </a:t>
            </a:r>
          </a:p>
        </p:txBody>
      </p:sp>
      <p:sp>
        <p:nvSpPr>
          <p:cNvPr id="4" name="TextBox 3"/>
          <p:cNvSpPr txBox="1"/>
          <p:nvPr/>
        </p:nvSpPr>
        <p:spPr>
          <a:xfrm>
            <a:off x="365107" y="1295400"/>
            <a:ext cx="8382000" cy="1477328"/>
          </a:xfrm>
          <a:prstGeom prst="rect">
            <a:avLst/>
          </a:prstGeom>
          <a:noFill/>
        </p:spPr>
        <p:txBody>
          <a:bodyPr wrap="square" rtlCol="0">
            <a:spAutoFit/>
          </a:bodyPr>
          <a:lstStyle/>
          <a:p>
            <a:r>
              <a:rPr lang="en-US" dirty="0"/>
              <a:t>QOI: A common discussion in education is if, and to what extent, spending money on students is significantly associated with increased test scores.  We would like to conduct an analysis to quantify any evidence that the amount of money spent on each student (Expend) is associated with an increase in the average SAT score for that state after accounting for possible confounding factors that have been recorded in the data set.  </a:t>
            </a:r>
          </a:p>
        </p:txBody>
      </p:sp>
    </p:spTree>
    <p:extLst>
      <p:ext uri="{BB962C8B-B14F-4D97-AF65-F5344CB8AC3E}">
        <p14:creationId xmlns:p14="http://schemas.microsoft.com/office/powerpoint/2010/main" val="10199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557" y="1877786"/>
            <a:ext cx="3919368" cy="391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4" y="2557974"/>
            <a:ext cx="4214813" cy="209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32808" y="4898572"/>
            <a:ext cx="2588078" cy="300082"/>
          </a:xfrm>
          <a:prstGeom prst="rect">
            <a:avLst/>
          </a:prstGeom>
          <a:noFill/>
        </p:spPr>
        <p:txBody>
          <a:bodyPr wrap="square" rtlCol="0">
            <a:spAutoFit/>
          </a:bodyPr>
          <a:lstStyle/>
          <a:p>
            <a:pPr algn="ctr"/>
            <a:r>
              <a:rPr lang="en-US" sz="1350" dirty="0"/>
              <a:t>First 10 rows!</a:t>
            </a:r>
          </a:p>
        </p:txBody>
      </p:sp>
    </p:spTree>
    <p:extLst>
      <p:ext uri="{BB962C8B-B14F-4D97-AF65-F5344CB8AC3E}">
        <p14:creationId xmlns:p14="http://schemas.microsoft.com/office/powerpoint/2010/main" val="1778300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Tentative Model</a:t>
            </a:r>
          </a:p>
        </p:txBody>
      </p:sp>
      <p:sp>
        <p:nvSpPr>
          <p:cNvPr id="3" name="Content Placeholder 2"/>
          <p:cNvSpPr>
            <a:spLocks noGrp="1"/>
          </p:cNvSpPr>
          <p:nvPr>
            <p:ph idx="1"/>
          </p:nvPr>
        </p:nvSpPr>
        <p:spPr>
          <a:xfrm>
            <a:off x="600075" y="1543722"/>
            <a:ext cx="7886700" cy="1052424"/>
          </a:xfrm>
        </p:spPr>
        <p:txBody>
          <a:bodyPr>
            <a:normAutofit fontScale="70000" lnSpcReduction="20000"/>
          </a:bodyPr>
          <a:lstStyle/>
          <a:p>
            <a:pPr marL="0" indent="0" algn="ctr">
              <a:buNone/>
            </a:pPr>
            <a:r>
              <a:rPr lang="en-US" dirty="0"/>
              <a:t>Judging from the scatter plot, it looks like takers may need to be transformed to achieve a linear relationship with SAT scores.</a:t>
            </a:r>
          </a:p>
          <a:p>
            <a:pPr marL="0" indent="0" algn="ctr">
              <a:buNone/>
            </a:pPr>
            <a:r>
              <a:rPr lang="en-US" dirty="0"/>
              <a:t>We will try a log transform.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194" y="2686478"/>
            <a:ext cx="2839805" cy="214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277" y="2735036"/>
            <a:ext cx="2776875"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27610" y="4917620"/>
            <a:ext cx="1338943" cy="300082"/>
          </a:xfrm>
          <a:prstGeom prst="rect">
            <a:avLst/>
          </a:prstGeom>
          <a:noFill/>
        </p:spPr>
        <p:txBody>
          <a:bodyPr wrap="square" rtlCol="0">
            <a:spAutoFit/>
          </a:bodyPr>
          <a:lstStyle/>
          <a:p>
            <a:pPr algn="ctr"/>
            <a:r>
              <a:rPr lang="en-US" sz="1350" dirty="0"/>
              <a:t>Takers</a:t>
            </a:r>
          </a:p>
        </p:txBody>
      </p:sp>
      <p:sp>
        <p:nvSpPr>
          <p:cNvPr id="7" name="TextBox 6"/>
          <p:cNvSpPr txBox="1"/>
          <p:nvPr/>
        </p:nvSpPr>
        <p:spPr>
          <a:xfrm>
            <a:off x="5671903" y="4917620"/>
            <a:ext cx="1338943" cy="300082"/>
          </a:xfrm>
          <a:prstGeom prst="rect">
            <a:avLst/>
          </a:prstGeom>
          <a:noFill/>
        </p:spPr>
        <p:txBody>
          <a:bodyPr wrap="square" rtlCol="0">
            <a:spAutoFit/>
          </a:bodyPr>
          <a:lstStyle/>
          <a:p>
            <a:pPr algn="ctr"/>
            <a:r>
              <a:rPr lang="en-US" sz="1350" dirty="0"/>
              <a:t>Log(Takers)</a:t>
            </a:r>
          </a:p>
        </p:txBody>
      </p:sp>
      <p:sp>
        <p:nvSpPr>
          <p:cNvPr id="5" name="TextBox 4"/>
          <p:cNvSpPr txBox="1"/>
          <p:nvPr/>
        </p:nvSpPr>
        <p:spPr>
          <a:xfrm>
            <a:off x="163286" y="5308034"/>
            <a:ext cx="8760279" cy="1323439"/>
          </a:xfrm>
          <a:prstGeom prst="rect">
            <a:avLst/>
          </a:prstGeom>
          <a:noFill/>
        </p:spPr>
        <p:txBody>
          <a:bodyPr wrap="square" rtlCol="0">
            <a:spAutoFit/>
          </a:bodyPr>
          <a:lstStyle/>
          <a:p>
            <a:pPr algn="ctr"/>
            <a:r>
              <a:rPr lang="en-US" sz="1600" dirty="0"/>
              <a:t>Our strategy here will be to try out various variable selection techniques to select those variables that may be associated with SAT score.  </a:t>
            </a:r>
            <a:r>
              <a:rPr lang="en-US" sz="1600" u="sng" dirty="0"/>
              <a:t>Our variable of interest (Expend) will be excluded from this process and then added in later after the potential confounders have been identified.</a:t>
            </a:r>
            <a:r>
              <a:rPr lang="en-US" sz="1600" b="1" dirty="0"/>
              <a:t> NOTE THAT WE HAD TO NOTICE THE NECESSARY TRANSFORMATION AND THAT THE VARIABLE SELECTION TECHNIQUE WOULD HAVE MISSED THIS CRUCIAL STEP.</a:t>
            </a:r>
          </a:p>
        </p:txBody>
      </p:sp>
    </p:spTree>
    <p:extLst>
      <p:ext uri="{BB962C8B-B14F-4D97-AF65-F5344CB8AC3E}">
        <p14:creationId xmlns:p14="http://schemas.microsoft.com/office/powerpoint/2010/main" val="115172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2 (Included)</a:t>
            </a:r>
          </a:p>
        </p:txBody>
      </p:sp>
      <p:graphicFrame>
        <p:nvGraphicFramePr>
          <p:cNvPr id="5" name="Table 4"/>
          <p:cNvGraphicFramePr>
            <a:graphicFrameLocks noGrp="1"/>
          </p:cNvGraphicFramePr>
          <p:nvPr>
            <p:extLst>
              <p:ext uri="{D42A27DB-BD31-4B8C-83A1-F6EECF244321}">
                <p14:modId xmlns:p14="http://schemas.microsoft.com/office/powerpoint/2010/main" val="2482726044"/>
              </p:ext>
            </p:extLst>
          </p:nvPr>
        </p:nvGraphicFramePr>
        <p:xfrm>
          <a:off x="762000" y="32766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pic>
        <p:nvPicPr>
          <p:cNvPr id="3" name="Picture 2">
            <a:extLst>
              <a:ext uri="{FF2B5EF4-FFF2-40B4-BE49-F238E27FC236}">
                <a16:creationId xmlns:a16="http://schemas.microsoft.com/office/drawing/2014/main" id="{D0EA7885-7F91-410D-812C-DC0898A1AEAE}"/>
              </a:ext>
            </a:extLst>
          </p:cNvPr>
          <p:cNvPicPr>
            <a:picLocks noChangeAspect="1"/>
          </p:cNvPicPr>
          <p:nvPr/>
        </p:nvPicPr>
        <p:blipFill>
          <a:blip r:embed="rId3"/>
          <a:stretch>
            <a:fillRect/>
          </a:stretch>
        </p:blipFill>
        <p:spPr>
          <a:xfrm>
            <a:off x="4119676" y="1571419"/>
            <a:ext cx="4739963" cy="3533982"/>
          </a:xfrm>
          <a:prstGeom prst="rect">
            <a:avLst/>
          </a:prstGeom>
        </p:spPr>
      </p:pic>
      <p:pic>
        <p:nvPicPr>
          <p:cNvPr id="4" name="Picture 3">
            <a:extLst>
              <a:ext uri="{FF2B5EF4-FFF2-40B4-BE49-F238E27FC236}">
                <a16:creationId xmlns:a16="http://schemas.microsoft.com/office/drawing/2014/main" id="{C3F15D5A-8026-465E-90F5-4011F4EC22C2}"/>
              </a:ext>
            </a:extLst>
          </p:cNvPr>
          <p:cNvPicPr>
            <a:picLocks noChangeAspect="1"/>
          </p:cNvPicPr>
          <p:nvPr/>
        </p:nvPicPr>
        <p:blipFill>
          <a:blip r:embed="rId4"/>
          <a:stretch>
            <a:fillRect/>
          </a:stretch>
        </p:blipFill>
        <p:spPr>
          <a:xfrm>
            <a:off x="431800" y="1829681"/>
            <a:ext cx="3427086" cy="1046163"/>
          </a:xfrm>
          <a:prstGeom prst="rect">
            <a:avLst/>
          </a:prstGeom>
        </p:spPr>
      </p:pic>
      <p:sp>
        <p:nvSpPr>
          <p:cNvPr id="6" name="Rectangle 5">
            <a:extLst>
              <a:ext uri="{FF2B5EF4-FFF2-40B4-BE49-F238E27FC236}">
                <a16:creationId xmlns:a16="http://schemas.microsoft.com/office/drawing/2014/main" id="{BD9254B1-999F-4F39-A79A-9212AC1E7BC3}"/>
              </a:ext>
            </a:extLst>
          </p:cNvPr>
          <p:cNvSpPr/>
          <p:nvPr/>
        </p:nvSpPr>
        <p:spPr>
          <a:xfrm>
            <a:off x="457200" y="1824037"/>
            <a:ext cx="3429000" cy="10715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23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91000" y="1447800"/>
            <a:ext cx="4586321" cy="4600575"/>
          </a:xfrm>
          <a:prstGeom prst="rect">
            <a:avLst/>
          </a:prstGeom>
        </p:spPr>
      </p:pic>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VIFs.</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61" y="2590800"/>
            <a:ext cx="3646884" cy="230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806FF110-9547-42B2-BBF9-79127472431E}"/>
              </a:ext>
            </a:extLst>
          </p:cNvPr>
          <p:cNvSpPr txBox="1"/>
          <p:nvPr/>
        </p:nvSpPr>
        <p:spPr>
          <a:xfrm>
            <a:off x="304800" y="1752600"/>
            <a:ext cx="3646884" cy="646331"/>
          </a:xfrm>
          <a:prstGeom prst="rect">
            <a:avLst/>
          </a:prstGeom>
          <a:noFill/>
        </p:spPr>
        <p:txBody>
          <a:bodyPr wrap="square" rtlCol="0">
            <a:spAutoFit/>
          </a:bodyPr>
          <a:lstStyle/>
          <a:p>
            <a:r>
              <a:rPr lang="en-US" dirty="0"/>
              <a:t>Tests multicollinearity.</a:t>
            </a:r>
          </a:p>
          <a:p>
            <a:r>
              <a:rPr lang="en-US" dirty="0"/>
              <a:t>Guideline: VIF&gt;10 is a red flag</a:t>
            </a:r>
          </a:p>
        </p:txBody>
      </p:sp>
      <p:pic>
        <p:nvPicPr>
          <p:cNvPr id="5" name="Picture 4">
            <a:extLst>
              <a:ext uri="{FF2B5EF4-FFF2-40B4-BE49-F238E27FC236}">
                <a16:creationId xmlns:a16="http://schemas.microsoft.com/office/drawing/2014/main" id="{5B37B069-EAD2-4E39-9763-6B1109D00197}"/>
              </a:ext>
            </a:extLst>
          </p:cNvPr>
          <p:cNvPicPr>
            <a:picLocks noChangeAspect="1"/>
          </p:cNvPicPr>
          <p:nvPr/>
        </p:nvPicPr>
        <p:blipFill>
          <a:blip r:embed="rId5"/>
          <a:stretch>
            <a:fillRect/>
          </a:stretch>
        </p:blipFill>
        <p:spPr>
          <a:xfrm>
            <a:off x="282526" y="5808542"/>
            <a:ext cx="5829300" cy="704850"/>
          </a:xfrm>
          <a:prstGeom prst="rect">
            <a:avLst/>
          </a:prstGeom>
        </p:spPr>
      </p:pic>
    </p:spTree>
    <p:extLst>
      <p:ext uri="{BB962C8B-B14F-4D97-AF65-F5344CB8AC3E}">
        <p14:creationId xmlns:p14="http://schemas.microsoft.com/office/powerpoint/2010/main" val="136366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165"/>
            <a:ext cx="8874578" cy="994172"/>
          </a:xfrm>
        </p:spPr>
        <p:txBody>
          <a:bodyPr>
            <a:normAutofit fontScale="90000"/>
          </a:bodyPr>
          <a:lstStyle/>
          <a:p>
            <a:r>
              <a:rPr lang="en-US" dirty="0"/>
              <a:t>Example 2: SAT Analysis … </a:t>
            </a:r>
            <a:br>
              <a:rPr lang="en-US" dirty="0"/>
            </a:br>
            <a:r>
              <a:rPr lang="en-US" dirty="0"/>
              <a:t>Model Selection (adj R</a:t>
            </a:r>
            <a:r>
              <a:rPr lang="en-US" baseline="30000" dirty="0"/>
              <a:t>2</a:t>
            </a:r>
            <a:r>
              <a:rPr lang="en-US" dirty="0"/>
              <a:t>)</a:t>
            </a:r>
          </a:p>
        </p:txBody>
      </p:sp>
      <p:sp>
        <p:nvSpPr>
          <p:cNvPr id="8" name="TextBox 7"/>
          <p:cNvSpPr txBox="1"/>
          <p:nvPr/>
        </p:nvSpPr>
        <p:spPr>
          <a:xfrm>
            <a:off x="3772658" y="2160676"/>
            <a:ext cx="1216479" cy="300082"/>
          </a:xfrm>
          <a:prstGeom prst="rect">
            <a:avLst/>
          </a:prstGeom>
          <a:noFill/>
        </p:spPr>
        <p:txBody>
          <a:bodyPr wrap="square" rtlCol="0">
            <a:spAutoFit/>
          </a:bodyPr>
          <a:lstStyle/>
          <a:p>
            <a:pPr algn="ctr"/>
            <a:r>
              <a:rPr lang="en-US" sz="1350" b="1" dirty="0"/>
              <a:t>Forward</a:t>
            </a:r>
          </a:p>
        </p:txBody>
      </p:sp>
      <mc:AlternateContent xmlns:mc="http://schemas.openxmlformats.org/markup-compatibility/2006">
        <mc:Choice xmlns:a14="http://schemas.microsoft.com/office/drawing/2010/main" Requires="a14">
          <p:sp>
            <p:nvSpPr>
              <p:cNvPr id="9" name="TextBox 8"/>
              <p:cNvSpPr txBox="1"/>
              <p:nvPr/>
            </p:nvSpPr>
            <p:spPr>
              <a:xfrm>
                <a:off x="5232433" y="2160676"/>
                <a:ext cx="3443507"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p:sp>
            <p:nvSpPr>
              <p:cNvPr id="9" name="TextBox 8"/>
              <p:cNvSpPr txBox="1">
                <a:spLocks noRot="1" noChangeAspect="1" noMove="1" noResize="1" noEditPoints="1" noAdjustHandles="1" noChangeArrowheads="1" noChangeShapeType="1" noTextEdit="1"/>
              </p:cNvSpPr>
              <p:nvPr/>
            </p:nvSpPr>
            <p:spPr>
              <a:xfrm>
                <a:off x="5232433" y="2160676"/>
                <a:ext cx="3443507" cy="300082"/>
              </a:xfrm>
              <a:prstGeom prst="rect">
                <a:avLst/>
              </a:prstGeom>
              <a:blipFill>
                <a:blip r:embed="rId3"/>
                <a:stretch>
                  <a:fillRect t="-2000" b="-18000"/>
                </a:stretch>
              </a:blipFill>
            </p:spPr>
            <p:txBody>
              <a:bodyPr/>
              <a:lstStyle/>
              <a:p>
                <a:r>
                  <a:rPr lang="en-US">
                    <a:noFill/>
                  </a:rPr>
                  <a:t> </a:t>
                </a:r>
              </a:p>
            </p:txBody>
          </p:sp>
        </mc:Fallback>
      </mc:AlternateContent>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9" y="3733800"/>
            <a:ext cx="2920211"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3772658" y="3814718"/>
            <a:ext cx="1216479" cy="300082"/>
          </a:xfrm>
          <a:prstGeom prst="rect">
            <a:avLst/>
          </a:prstGeom>
          <a:noFill/>
        </p:spPr>
        <p:txBody>
          <a:bodyPr wrap="square" rtlCol="0">
            <a:spAutoFit/>
          </a:bodyPr>
          <a:lstStyle/>
          <a:p>
            <a:pPr algn="ctr"/>
            <a:r>
              <a:rPr lang="en-US" sz="1350" b="1" dirty="0"/>
              <a:t>Backward</a:t>
            </a:r>
          </a:p>
        </p:txBody>
      </p:sp>
      <p:pic>
        <p:nvPicPr>
          <p:cNvPr id="51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2" y="5381625"/>
            <a:ext cx="2986088"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772658" y="5592907"/>
            <a:ext cx="1216479" cy="300082"/>
          </a:xfrm>
          <a:prstGeom prst="rect">
            <a:avLst/>
          </a:prstGeom>
          <a:noFill/>
        </p:spPr>
        <p:txBody>
          <a:bodyPr wrap="square" rtlCol="0">
            <a:spAutoFit/>
          </a:bodyPr>
          <a:lstStyle/>
          <a:p>
            <a:pPr algn="ctr"/>
            <a:r>
              <a:rPr lang="en-US" sz="1350" b="1" dirty="0"/>
              <a:t>Stepwise</a:t>
            </a:r>
          </a:p>
        </p:txBody>
      </p:sp>
      <mc:AlternateContent xmlns:mc="http://schemas.openxmlformats.org/markup-compatibility/2006">
        <mc:Choice xmlns:a14="http://schemas.microsoft.com/office/drawing/2010/main" Requires="a14">
          <p:sp>
            <p:nvSpPr>
              <p:cNvPr id="22" name="TextBox 21"/>
              <p:cNvSpPr txBox="1"/>
              <p:nvPr/>
            </p:nvSpPr>
            <p:spPr>
              <a:xfrm>
                <a:off x="5232433" y="3789541"/>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p:sp>
            <p:nvSpPr>
              <p:cNvPr id="22" name="TextBox 21"/>
              <p:cNvSpPr txBox="1">
                <a:spLocks noRot="1" noChangeAspect="1" noMove="1" noResize="1" noEditPoints="1" noAdjustHandles="1" noChangeArrowheads="1" noChangeShapeType="1" noTextEdit="1"/>
              </p:cNvSpPr>
              <p:nvPr/>
            </p:nvSpPr>
            <p:spPr>
              <a:xfrm>
                <a:off x="5232433" y="3789541"/>
                <a:ext cx="3416513" cy="300082"/>
              </a:xfrm>
              <a:prstGeom prst="rect">
                <a:avLst/>
              </a:prstGeom>
              <a:blipFill>
                <a:blip r:embed="rId6"/>
                <a:stretch>
                  <a:fillRect t="-4082"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5232433" y="5592907"/>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p:sp>
            <p:nvSpPr>
              <p:cNvPr id="23" name="TextBox 22"/>
              <p:cNvSpPr txBox="1">
                <a:spLocks noRot="1" noChangeAspect="1" noMove="1" noResize="1" noEditPoints="1" noAdjustHandles="1" noChangeArrowheads="1" noChangeShapeType="1" noTextEdit="1"/>
              </p:cNvSpPr>
              <p:nvPr/>
            </p:nvSpPr>
            <p:spPr>
              <a:xfrm>
                <a:off x="5232433" y="5592907"/>
                <a:ext cx="3416513" cy="300082"/>
              </a:xfrm>
              <a:prstGeom prst="rect">
                <a:avLst/>
              </a:prstGeom>
              <a:blipFill>
                <a:blip r:embed="rId7"/>
                <a:stretch>
                  <a:fillRect t="-2000" b="-18000"/>
                </a:stretch>
              </a:blipFill>
            </p:spPr>
            <p:txBody>
              <a:bodyPr/>
              <a:lstStyle/>
              <a:p>
                <a:r>
                  <a:rPr lang="en-US">
                    <a:noFill/>
                  </a:rPr>
                  <a:t> </a:t>
                </a:r>
              </a:p>
            </p:txBody>
          </p:sp>
        </mc:Fallback>
      </mc:AlternateContent>
      <p:sp>
        <p:nvSpPr>
          <p:cNvPr id="10" name="TextBox 9"/>
          <p:cNvSpPr txBox="1"/>
          <p:nvPr/>
        </p:nvSpPr>
        <p:spPr>
          <a:xfrm>
            <a:off x="5486400" y="4220935"/>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.8491</a:t>
            </a:r>
          </a:p>
        </p:txBody>
      </p:sp>
      <p:sp>
        <p:nvSpPr>
          <p:cNvPr id="25" name="TextBox 24"/>
          <p:cNvSpPr txBox="1"/>
          <p:nvPr/>
        </p:nvSpPr>
        <p:spPr>
          <a:xfrm>
            <a:off x="5486400" y="6024518"/>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.8491</a:t>
            </a:r>
          </a:p>
        </p:txBody>
      </p:sp>
      <p:sp>
        <p:nvSpPr>
          <p:cNvPr id="26" name="TextBox 25"/>
          <p:cNvSpPr txBox="1"/>
          <p:nvPr/>
        </p:nvSpPr>
        <p:spPr>
          <a:xfrm>
            <a:off x="5486400" y="2519318"/>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.8454</a:t>
            </a:r>
          </a:p>
        </p:txBody>
      </p:sp>
      <p:pic>
        <p:nvPicPr>
          <p:cNvPr id="3" name="Picture 2">
            <a:extLst>
              <a:ext uri="{FF2B5EF4-FFF2-40B4-BE49-F238E27FC236}">
                <a16:creationId xmlns:a16="http://schemas.microsoft.com/office/drawing/2014/main" id="{DC376D71-14CF-439B-9A33-BC50A78CD288}"/>
              </a:ext>
            </a:extLst>
          </p:cNvPr>
          <p:cNvPicPr>
            <a:picLocks noChangeAspect="1"/>
          </p:cNvPicPr>
          <p:nvPr/>
        </p:nvPicPr>
        <p:blipFill>
          <a:blip r:embed="rId8"/>
          <a:stretch>
            <a:fillRect/>
          </a:stretch>
        </p:blipFill>
        <p:spPr>
          <a:xfrm>
            <a:off x="576080" y="2163628"/>
            <a:ext cx="2929120" cy="929382"/>
          </a:xfrm>
          <a:prstGeom prst="rect">
            <a:avLst/>
          </a:prstGeom>
        </p:spPr>
      </p:pic>
      <p:pic>
        <p:nvPicPr>
          <p:cNvPr id="4" name="Picture 3">
            <a:extLst>
              <a:ext uri="{FF2B5EF4-FFF2-40B4-BE49-F238E27FC236}">
                <a16:creationId xmlns:a16="http://schemas.microsoft.com/office/drawing/2014/main" id="{FB2B964E-1E9B-4B5C-8769-A7FD3FF6DBF1}"/>
              </a:ext>
            </a:extLst>
          </p:cNvPr>
          <p:cNvPicPr>
            <a:picLocks noChangeAspect="1"/>
          </p:cNvPicPr>
          <p:nvPr/>
        </p:nvPicPr>
        <p:blipFill>
          <a:blip r:embed="rId9"/>
          <a:stretch>
            <a:fillRect/>
          </a:stretch>
        </p:blipFill>
        <p:spPr>
          <a:xfrm>
            <a:off x="627289" y="1537422"/>
            <a:ext cx="7068911" cy="501391"/>
          </a:xfrm>
          <a:prstGeom prst="rect">
            <a:avLst/>
          </a:prstGeom>
        </p:spPr>
      </p:pic>
      <p:pic>
        <p:nvPicPr>
          <p:cNvPr id="5" name="Picture 4">
            <a:extLst>
              <a:ext uri="{FF2B5EF4-FFF2-40B4-BE49-F238E27FC236}">
                <a16:creationId xmlns:a16="http://schemas.microsoft.com/office/drawing/2014/main" id="{7CD8E215-83B3-4090-BFCE-8E4A83679578}"/>
              </a:ext>
            </a:extLst>
          </p:cNvPr>
          <p:cNvPicPr>
            <a:picLocks noChangeAspect="1"/>
          </p:cNvPicPr>
          <p:nvPr/>
        </p:nvPicPr>
        <p:blipFill>
          <a:blip r:embed="rId10"/>
          <a:stretch>
            <a:fillRect/>
          </a:stretch>
        </p:blipFill>
        <p:spPr>
          <a:xfrm>
            <a:off x="576080" y="3166314"/>
            <a:ext cx="7043920" cy="567486"/>
          </a:xfrm>
          <a:prstGeom prst="rect">
            <a:avLst/>
          </a:prstGeom>
        </p:spPr>
      </p:pic>
      <p:pic>
        <p:nvPicPr>
          <p:cNvPr id="6" name="Picture 5">
            <a:extLst>
              <a:ext uri="{FF2B5EF4-FFF2-40B4-BE49-F238E27FC236}">
                <a16:creationId xmlns:a16="http://schemas.microsoft.com/office/drawing/2014/main" id="{17CE3B84-08BD-43EA-84E3-3A1464E20E1D}"/>
              </a:ext>
            </a:extLst>
          </p:cNvPr>
          <p:cNvPicPr>
            <a:picLocks noChangeAspect="1"/>
          </p:cNvPicPr>
          <p:nvPr/>
        </p:nvPicPr>
        <p:blipFill>
          <a:blip r:embed="rId11"/>
          <a:stretch>
            <a:fillRect/>
          </a:stretch>
        </p:blipFill>
        <p:spPr>
          <a:xfrm>
            <a:off x="656991" y="4884403"/>
            <a:ext cx="7725009" cy="496225"/>
          </a:xfrm>
          <a:prstGeom prst="rect">
            <a:avLst/>
          </a:prstGeom>
        </p:spPr>
      </p:pic>
    </p:spTree>
    <p:extLst>
      <p:ext uri="{BB962C8B-B14F-4D97-AF65-F5344CB8AC3E}">
        <p14:creationId xmlns:p14="http://schemas.microsoft.com/office/powerpoint/2010/main" val="25643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1" grpId="0"/>
      <p:bldP spid="22" grpId="0"/>
      <p:bldP spid="23" grpId="0"/>
      <p:bldP spid="10" grpId="0"/>
      <p:bldP spid="25"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61B5B9-75C8-441D-9AB1-F6B0AEEB99BB}"/>
              </a:ext>
            </a:extLst>
          </p:cNvPr>
          <p:cNvPicPr>
            <a:picLocks noChangeAspect="1"/>
          </p:cNvPicPr>
          <p:nvPr/>
        </p:nvPicPr>
        <p:blipFill>
          <a:blip r:embed="rId3"/>
          <a:stretch>
            <a:fillRect/>
          </a:stretch>
        </p:blipFill>
        <p:spPr>
          <a:xfrm>
            <a:off x="4495800" y="1828800"/>
            <a:ext cx="4118643" cy="4131444"/>
          </a:xfrm>
          <a:prstGeom prst="rect">
            <a:avLst/>
          </a:prstGeom>
        </p:spPr>
      </p:pic>
      <p:sp>
        <p:nvSpPr>
          <p:cNvPr id="2" name="Title 1"/>
          <p:cNvSpPr>
            <a:spLocks noGrp="1"/>
          </p:cNvSpPr>
          <p:nvPr>
            <p:ph type="title"/>
          </p:nvPr>
        </p:nvSpPr>
        <p:spPr>
          <a:xfrm>
            <a:off x="741467" y="392741"/>
            <a:ext cx="7886700" cy="994172"/>
          </a:xfrm>
        </p:spPr>
        <p:txBody>
          <a:bodyPr>
            <a:normAutofit fontScale="90000"/>
          </a:bodyPr>
          <a:lstStyle/>
          <a:p>
            <a:r>
              <a:rPr lang="en-US" dirty="0"/>
              <a:t>Example 2: SAT Analysis … </a:t>
            </a:r>
            <a:br>
              <a:rPr lang="en-US" dirty="0"/>
            </a:br>
            <a:r>
              <a:rPr lang="en-US" dirty="0"/>
              <a:t>Check Residuals / Assumptions</a:t>
            </a:r>
          </a:p>
        </p:txBody>
      </p:sp>
      <mc:AlternateContent xmlns:mc="http://schemas.openxmlformats.org/markup-compatibility/2006" xmlns:a14="http://schemas.microsoft.com/office/drawing/2010/main">
        <mc:Choice Requires="a14">
          <p:sp>
            <p:nvSpPr>
              <p:cNvPr id="7" name="TextBox 6"/>
              <p:cNvSpPr txBox="1"/>
              <p:nvPr/>
            </p:nvSpPr>
            <p:spPr>
              <a:xfrm>
                <a:off x="877662" y="3254555"/>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1170216" y="3196407"/>
                <a:ext cx="4495718" cy="369332"/>
              </a:xfrm>
              <a:prstGeom prst="rect">
                <a:avLst/>
              </a:prstGeom>
              <a:blipFill rotWithShape="1">
                <a:blip r:embed="rId4"/>
                <a:stretch>
                  <a:fillRect t="-8197" b="-24590"/>
                </a:stretch>
              </a:blipFill>
            </p:spPr>
            <p:txBody>
              <a:bodyPr/>
              <a:lstStyle/>
              <a:p>
                <a:r>
                  <a:rPr lang="en-US">
                    <a:noFill/>
                  </a:rPr>
                  <a:t> </a:t>
                </a:r>
              </a:p>
            </p:txBody>
          </p:sp>
        </mc:Fallback>
      </mc:AlternateContent>
      <p:sp>
        <p:nvSpPr>
          <p:cNvPr id="10" name="TextBox 9"/>
          <p:cNvSpPr txBox="1"/>
          <p:nvPr/>
        </p:nvSpPr>
        <p:spPr>
          <a:xfrm>
            <a:off x="175532" y="3581125"/>
            <a:ext cx="4118643" cy="2793072"/>
          </a:xfrm>
          <a:prstGeom prst="rect">
            <a:avLst/>
          </a:prstGeom>
          <a:noFill/>
        </p:spPr>
        <p:txBody>
          <a:bodyPr wrap="square" rtlCol="0">
            <a:spAutoFit/>
          </a:bodyPr>
          <a:lstStyle/>
          <a:p>
            <a:pPr marL="257175" indent="-257175">
              <a:buAutoNum type="arabicPeriod"/>
            </a:pPr>
            <a:r>
              <a:rPr lang="en-US" sz="1350" dirty="0"/>
              <a:t>Judging from the scatter plots, there is no evidence against </a:t>
            </a:r>
            <a:r>
              <a:rPr lang="en-US" sz="1350" b="1" dirty="0"/>
              <a:t>normality of SAT scores conditional on fixed values of income, years and rank.</a:t>
            </a:r>
          </a:p>
          <a:p>
            <a:pPr marL="257175" indent="-257175">
              <a:buAutoNum type="arabicPeriod"/>
            </a:pPr>
            <a:r>
              <a:rPr lang="en-US" sz="1350" dirty="0"/>
              <a:t>Judging from the scatter plots, there is no evidence against </a:t>
            </a:r>
            <a:r>
              <a:rPr lang="en-US" sz="1350" b="1" dirty="0"/>
              <a:t>constant variance of SAT scores across values of income, years and rank. </a:t>
            </a:r>
          </a:p>
          <a:p>
            <a:pPr marL="257175" indent="-257175">
              <a:buAutoNum type="arabicPeriod"/>
            </a:pPr>
            <a:r>
              <a:rPr lang="en-US" sz="1350" dirty="0"/>
              <a:t>Judging from the matrix of scatter plots, there is no evidence against the assumption of </a:t>
            </a:r>
            <a:r>
              <a:rPr lang="en-US" sz="1350" b="1" dirty="0"/>
              <a:t>linear trend between income, years and rank and SAT scores.</a:t>
            </a:r>
          </a:p>
          <a:p>
            <a:pPr marL="257175" indent="-257175">
              <a:buAutoNum type="arabicPeriod"/>
            </a:pPr>
            <a:r>
              <a:rPr lang="en-US" sz="1350" dirty="0"/>
              <a:t>We will assume all states’ SAT scores are </a:t>
            </a:r>
            <a:r>
              <a:rPr lang="en-US" sz="1350" b="1" dirty="0"/>
              <a:t>independent</a:t>
            </a:r>
            <a:r>
              <a:rPr lang="en-US" sz="1350" dirty="0"/>
              <a:t>. </a:t>
            </a:r>
          </a:p>
          <a:p>
            <a:pPr marL="257175" indent="-257175">
              <a:buAutoNum type="arabicPeriod"/>
            </a:pPr>
            <a:r>
              <a:rPr lang="en-US" sz="1350" dirty="0"/>
              <a:t>Note the multicollinearity has been resolved as well. (VIFS &lt; 4).</a:t>
            </a: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80" y="1897243"/>
            <a:ext cx="2915702" cy="128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4C8F3A0-8131-47A3-BCA4-0F23FBF51BE7}"/>
              </a:ext>
            </a:extLst>
          </p:cNvPr>
          <p:cNvSpPr/>
          <p:nvPr/>
        </p:nvSpPr>
        <p:spPr>
          <a:xfrm>
            <a:off x="57150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EFAE92-4209-4454-8213-429CECCD32A7}"/>
              </a:ext>
            </a:extLst>
          </p:cNvPr>
          <p:cNvSpPr/>
          <p:nvPr/>
        </p:nvSpPr>
        <p:spPr>
          <a:xfrm>
            <a:off x="62484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5083BBE-0743-4853-94AC-FD96ACDBC1B9}"/>
              </a:ext>
            </a:extLst>
          </p:cNvPr>
          <p:cNvSpPr/>
          <p:nvPr/>
        </p:nvSpPr>
        <p:spPr>
          <a:xfrm>
            <a:off x="76962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740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90" y="570879"/>
            <a:ext cx="8580664" cy="994172"/>
          </a:xfrm>
        </p:spPr>
        <p:txBody>
          <a:bodyPr>
            <a:normAutofit fontScale="90000"/>
          </a:bodyPr>
          <a:lstStyle/>
          <a:p>
            <a:r>
              <a:rPr lang="en-US" dirty="0"/>
              <a:t>Example 2: SAT Analysis: </a:t>
            </a:r>
            <a:br>
              <a:rPr lang="en-US" dirty="0"/>
            </a:br>
            <a:r>
              <a:rPr lang="en-US" dirty="0"/>
              <a:t>Influential Observations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01" y="2224311"/>
            <a:ext cx="4019247"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32" y="2224311"/>
            <a:ext cx="4004881"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7586" y="5511969"/>
            <a:ext cx="8686800" cy="507831"/>
          </a:xfrm>
          <a:prstGeom prst="rect">
            <a:avLst/>
          </a:prstGeom>
          <a:noFill/>
        </p:spPr>
        <p:txBody>
          <a:bodyPr wrap="square" rtlCol="0">
            <a:spAutoFit/>
          </a:bodyPr>
          <a:lstStyle/>
          <a:p>
            <a:r>
              <a:rPr lang="en-US" sz="1350" dirty="0"/>
              <a:t>There do not appear to be any observations with both high leverage and high residual, nor do there appear to be any observations with notable Cook’s D.  For this reason, no single observation appears to be extremely influential on its own. </a:t>
            </a:r>
          </a:p>
        </p:txBody>
      </p:sp>
    </p:spTree>
    <p:extLst>
      <p:ext uri="{BB962C8B-B14F-4D97-AF65-F5344CB8AC3E}">
        <p14:creationId xmlns:p14="http://schemas.microsoft.com/office/powerpoint/2010/main" val="918989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364319"/>
            <a:ext cx="8694965" cy="812011"/>
          </a:xfrm>
        </p:spPr>
        <p:txBody>
          <a:bodyPr>
            <a:normAutofit fontScale="90000"/>
          </a:bodyPr>
          <a:lstStyle/>
          <a:p>
            <a:r>
              <a:rPr lang="en-US" dirty="0"/>
              <a:t>Example 2: SAT Analysis: </a:t>
            </a:r>
            <a:br>
              <a:rPr lang="en-US" dirty="0"/>
            </a:br>
            <a:r>
              <a:rPr lang="en-US" dirty="0"/>
              <a:t>Add Expenditure Back in.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07" y="2043619"/>
            <a:ext cx="3091145" cy="187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028" y="1676225"/>
            <a:ext cx="3786490" cy="3792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9422" y="4106636"/>
            <a:ext cx="4433207" cy="1546577"/>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However, there does appear to be an influential point that has both very high leverage and residual as well as high Cook’s D.</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1910" y="5568041"/>
            <a:ext cx="35147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263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967804"/>
            <a:ext cx="8694965" cy="994172"/>
          </a:xfrm>
        </p:spPr>
        <p:txBody>
          <a:bodyPr>
            <a:normAutofit fontScale="90000"/>
          </a:bodyPr>
          <a:lstStyle/>
          <a:p>
            <a:r>
              <a:rPr lang="en-US" dirty="0"/>
              <a:t>Example 2: SAT Analysis: Influential Point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107" y="2058606"/>
            <a:ext cx="3959679" cy="2998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22" y="2140035"/>
            <a:ext cx="4024994" cy="283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22" y="1951449"/>
            <a:ext cx="4024994" cy="19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45229" y="3722911"/>
            <a:ext cx="367394" cy="187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p:cNvSpPr txBox="1"/>
          <p:nvPr/>
        </p:nvSpPr>
        <p:spPr>
          <a:xfrm>
            <a:off x="400050" y="5086345"/>
            <a:ext cx="8327572" cy="715581"/>
          </a:xfrm>
          <a:prstGeom prst="rect">
            <a:avLst/>
          </a:prstGeom>
          <a:noFill/>
        </p:spPr>
        <p:txBody>
          <a:bodyPr wrap="square" rtlCol="0">
            <a:spAutoFit/>
          </a:bodyPr>
          <a:lstStyle/>
          <a:p>
            <a:r>
              <a:rPr lang="en-US" sz="1350" dirty="0"/>
              <a:t>Clearly, Alaska has an elevated expenditure and the thought is that it is colder in Alaska and thus a greater budget is needed to heat the school. Thus, those dollars are being spent on students but not on instruction.  We will delete this observation.  </a:t>
            </a:r>
          </a:p>
        </p:txBody>
      </p:sp>
    </p:spTree>
    <p:extLst>
      <p:ext uri="{BB962C8B-B14F-4D97-AF65-F5344CB8AC3E}">
        <p14:creationId xmlns:p14="http://schemas.microsoft.com/office/powerpoint/2010/main" val="680385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3224"/>
            <a:ext cx="8694965" cy="684960"/>
          </a:xfrm>
        </p:spPr>
        <p:txBody>
          <a:bodyPr>
            <a:normAutofit fontScale="90000"/>
          </a:bodyPr>
          <a:lstStyle/>
          <a:p>
            <a:r>
              <a:rPr lang="en-US" dirty="0"/>
              <a:t>Example 2: SAT Analysis: Without Alaska</a:t>
            </a:r>
          </a:p>
        </p:txBody>
      </p:sp>
      <p:sp>
        <p:nvSpPr>
          <p:cNvPr id="3" name="TextBox 2"/>
          <p:cNvSpPr txBox="1"/>
          <p:nvPr/>
        </p:nvSpPr>
        <p:spPr>
          <a:xfrm>
            <a:off x="106135" y="3765021"/>
            <a:ext cx="4718957" cy="2169825"/>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After the exclusion of Alaska, there no longer appears to be an overly influential point.  (It is important to note here that we didn’t delete Alaska because it was influential but because it was not a part of the population that we were interested in.  That is, we have reason to believe that its relationship between SAT and expenditure is different than that of the other 49 states.)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2" y="1546625"/>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606" y="1684383"/>
            <a:ext cx="3238838" cy="194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009" y="5494563"/>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842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06" y="387015"/>
            <a:ext cx="8694965" cy="703837"/>
          </a:xfrm>
        </p:spPr>
        <p:txBody>
          <a:bodyPr>
            <a:normAutofit fontScale="90000"/>
          </a:bodyPr>
          <a:lstStyle/>
          <a:p>
            <a:r>
              <a:rPr lang="en-US" dirty="0"/>
              <a:t>Example 2: SAT Analysis: Conclusion</a:t>
            </a:r>
          </a:p>
        </p:txBody>
      </p:sp>
      <p:sp>
        <p:nvSpPr>
          <p:cNvPr id="3" name="TextBox 2"/>
          <p:cNvSpPr txBox="1"/>
          <p:nvPr/>
        </p:nvSpPr>
        <p:spPr>
          <a:xfrm>
            <a:off x="106136" y="3724201"/>
            <a:ext cx="4718957" cy="1338828"/>
          </a:xfrm>
          <a:prstGeom prst="rect">
            <a:avLst/>
          </a:prstGeom>
          <a:noFill/>
        </p:spPr>
        <p:txBody>
          <a:bodyPr wrap="square" rtlCol="0">
            <a:spAutoFit/>
          </a:bodyPr>
          <a:lstStyle/>
          <a:p>
            <a:r>
              <a:rPr lang="en-US" sz="1350" dirty="0"/>
              <a:t>After accounting for all other possible confounders (that we measured), and holding them fixed, we estimate that for each additional $100 spent on a student in the U.S. (excluding Alaska), his or her estimated SAT score increases 3.38514 points (p-value from MLR &lt; .0001).  A 95% confidence interval is (1.82, 4.95) points.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3" y="1549177"/>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857" y="5543550"/>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4" y="1671641"/>
            <a:ext cx="4417175" cy="186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942CEEF-802C-40CC-95E2-FD6A52194281}"/>
              </a:ext>
            </a:extLst>
          </p:cNvPr>
          <p:cNvSpPr/>
          <p:nvPr/>
        </p:nvSpPr>
        <p:spPr>
          <a:xfrm>
            <a:off x="1066800" y="3276600"/>
            <a:ext cx="685800"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F926086-8F6C-49AC-BBFA-772561089A95}"/>
              </a:ext>
            </a:extLst>
          </p:cNvPr>
          <p:cNvSpPr/>
          <p:nvPr/>
        </p:nvSpPr>
        <p:spPr>
          <a:xfrm>
            <a:off x="3200399" y="3241864"/>
            <a:ext cx="1396389"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721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Conclusion </a:t>
            </a:r>
          </a:p>
        </p:txBody>
      </p:sp>
      <p:pic>
        <p:nvPicPr>
          <p:cNvPr id="5" name="Picture 4"/>
          <p:cNvPicPr>
            <a:picLocks noChangeAspect="1"/>
          </p:cNvPicPr>
          <p:nvPr/>
        </p:nvPicPr>
        <p:blipFill>
          <a:blip r:embed="rId3"/>
          <a:stretch>
            <a:fillRect/>
          </a:stretch>
        </p:blipFill>
        <p:spPr>
          <a:xfrm>
            <a:off x="4897772" y="1524000"/>
            <a:ext cx="1892891" cy="4627065"/>
          </a:xfrm>
          <a:prstGeom prst="rect">
            <a:avLst/>
          </a:prstGeom>
        </p:spPr>
      </p:pic>
      <p:pic>
        <p:nvPicPr>
          <p:cNvPr id="6" name="Picture 5"/>
          <p:cNvPicPr>
            <a:picLocks noChangeAspect="1"/>
          </p:cNvPicPr>
          <p:nvPr/>
        </p:nvPicPr>
        <p:blipFill>
          <a:blip r:embed="rId4"/>
          <a:stretch>
            <a:fillRect/>
          </a:stretch>
        </p:blipFill>
        <p:spPr>
          <a:xfrm>
            <a:off x="6950980" y="1524000"/>
            <a:ext cx="1888220" cy="4701566"/>
          </a:xfrm>
          <a:prstGeom prst="rect">
            <a:avLst/>
          </a:prstGeom>
        </p:spPr>
      </p:pic>
      <p:pic>
        <p:nvPicPr>
          <p:cNvPr id="7" name="Picture 6"/>
          <p:cNvPicPr>
            <a:picLocks noChangeAspect="1"/>
          </p:cNvPicPr>
          <p:nvPr/>
        </p:nvPicPr>
        <p:blipFill>
          <a:blip r:embed="rId5"/>
          <a:stretch>
            <a:fillRect/>
          </a:stretch>
        </p:blipFill>
        <p:spPr>
          <a:xfrm>
            <a:off x="366346" y="2392646"/>
            <a:ext cx="4218709" cy="1663449"/>
          </a:xfrm>
          <a:prstGeom prst="rect">
            <a:avLst/>
          </a:prstGeom>
        </p:spPr>
      </p:pic>
      <p:sp>
        <p:nvSpPr>
          <p:cNvPr id="8" name="TextBox 7"/>
          <p:cNvSpPr txBox="1"/>
          <p:nvPr/>
        </p:nvSpPr>
        <p:spPr>
          <a:xfrm>
            <a:off x="169224" y="4321876"/>
            <a:ext cx="4576148" cy="1546577"/>
          </a:xfrm>
          <a:prstGeom prst="rect">
            <a:avLst/>
          </a:prstGeom>
          <a:noFill/>
        </p:spPr>
        <p:txBody>
          <a:bodyPr wrap="square" rtlCol="0">
            <a:spAutoFit/>
          </a:bodyPr>
          <a:lstStyle/>
          <a:p>
            <a:r>
              <a:rPr lang="en-US" sz="1350" dirty="0"/>
              <a:t>The original paper was able to use race, gender and the square root of the percent of takers in the model and produced considerably different rankings.  However, with this model we obtain a set of rankings after having accounted for the average income of the state, the number of years student have taken core courses, the median rank of students that took the test and the amount of money spent on students in that state.  </a:t>
            </a:r>
          </a:p>
        </p:txBody>
      </p:sp>
    </p:spTree>
    <p:extLst>
      <p:ext uri="{BB962C8B-B14F-4D97-AF65-F5344CB8AC3E}">
        <p14:creationId xmlns:p14="http://schemas.microsoft.com/office/powerpoint/2010/main" val="906011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REGRESSION</a:t>
            </a:r>
          </a:p>
        </p:txBody>
      </p:sp>
      <p:sp>
        <p:nvSpPr>
          <p:cNvPr id="4" name="Rectangle 3"/>
          <p:cNvSpPr/>
          <p:nvPr/>
        </p:nvSpPr>
        <p:spPr>
          <a:xfrm>
            <a:off x="532410" y="2362200"/>
            <a:ext cx="8153400" cy="1477328"/>
          </a:xfrm>
          <a:prstGeom prst="rect">
            <a:avLst/>
          </a:prstGeom>
        </p:spPr>
        <p:txBody>
          <a:bodyPr wrap="square">
            <a:spAutoFit/>
          </a:bodyPr>
          <a:lstStyle/>
          <a:p>
            <a:pPr algn="ctr"/>
            <a:r>
              <a:rPr lang="en-US" altLang="en-US" sz="5400" b="1" dirty="0">
                <a:solidFill>
                  <a:schemeClr val="accent2"/>
                </a:solidFill>
              </a:rPr>
              <a:t>Best subsets regression</a:t>
            </a:r>
            <a:r>
              <a:rPr lang="en-US" altLang="en-US" sz="5400" b="1" dirty="0"/>
              <a:t>: </a:t>
            </a:r>
          </a:p>
          <a:p>
            <a:pPr algn="ctr"/>
            <a:r>
              <a:rPr lang="en-US" altLang="en-US" dirty="0"/>
              <a:t>Select the subset of predictors that does the best at meeting some well-defined objective criterion.</a:t>
            </a:r>
          </a:p>
        </p:txBody>
      </p:sp>
    </p:spTree>
    <p:extLst>
      <p:ext uri="{BB962C8B-B14F-4D97-AF65-F5344CB8AC3E}">
        <p14:creationId xmlns:p14="http://schemas.microsoft.com/office/powerpoint/2010/main" val="341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Excluded vs. Included</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06788"/>
            <a:ext cx="4867507"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7" y="4572000"/>
            <a:ext cx="3447094" cy="1374672"/>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a:extLst>
              <a:ext uri="{FF2B5EF4-FFF2-40B4-BE49-F238E27FC236}">
                <a16:creationId xmlns:a16="http://schemas.microsoft.com/office/drawing/2014/main" id="{D7F4C43E-72ED-4E6C-99EC-8550614FA8B3}"/>
              </a:ext>
            </a:extLst>
          </p:cNvPr>
          <p:cNvPicPr>
            <a:picLocks noChangeAspect="1"/>
          </p:cNvPicPr>
          <p:nvPr/>
        </p:nvPicPr>
        <p:blipFill>
          <a:blip r:embed="rId5"/>
          <a:stretch>
            <a:fillRect/>
          </a:stretch>
        </p:blipFill>
        <p:spPr>
          <a:xfrm>
            <a:off x="230515" y="2325511"/>
            <a:ext cx="3427086" cy="1143001"/>
          </a:xfrm>
          <a:prstGeom prst="rect">
            <a:avLst/>
          </a:prstGeom>
        </p:spPr>
      </p:pic>
      <p:sp>
        <p:nvSpPr>
          <p:cNvPr id="8" name="Rectangle 7">
            <a:extLst>
              <a:ext uri="{FF2B5EF4-FFF2-40B4-BE49-F238E27FC236}">
                <a16:creationId xmlns:a16="http://schemas.microsoft.com/office/drawing/2014/main" id="{CE20C490-3120-4323-B661-24A1AF5341CA}"/>
              </a:ext>
            </a:extLst>
          </p:cNvPr>
          <p:cNvSpPr/>
          <p:nvPr/>
        </p:nvSpPr>
        <p:spPr>
          <a:xfrm>
            <a:off x="219553" y="2305755"/>
            <a:ext cx="3447093" cy="11627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627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MALLOW’s CP</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156" y="1680816"/>
            <a:ext cx="41876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3163195"/>
            <a:ext cx="8305800" cy="1477328"/>
          </a:xfrm>
          <a:prstGeom prst="rect">
            <a:avLst/>
          </a:prstGeom>
          <a:noFill/>
        </p:spPr>
        <p:txBody>
          <a:bodyPr wrap="square" rtlCol="0">
            <a:spAutoFit/>
          </a:bodyPr>
          <a:lstStyle/>
          <a:p>
            <a:pPr algn="ctr"/>
            <a:r>
              <a:rPr lang="en-US" dirty="0"/>
              <a:t>Mathematically: E(C</a:t>
            </a:r>
            <a:r>
              <a:rPr lang="en-US" baseline="-25000" dirty="0"/>
              <a:t>p</a:t>
            </a:r>
            <a:r>
              <a:rPr lang="en-US" dirty="0"/>
              <a:t>) = p for a model with no overfit.  For this reason the model with the C</a:t>
            </a:r>
            <a:r>
              <a:rPr lang="en-US" baseline="-25000" dirty="0"/>
              <a:t>p</a:t>
            </a:r>
            <a:r>
              <a:rPr lang="en-US" dirty="0"/>
              <a:t> closest (smallest) to p is preferred.  Note: ‘p’ is the number of parameters (including the intercept) in the model.    </a:t>
            </a:r>
          </a:p>
          <a:p>
            <a:pPr algn="ctr"/>
            <a:endParaRPr lang="en-US" dirty="0"/>
          </a:p>
          <a:p>
            <a:pPr algn="ctr"/>
            <a:r>
              <a:rPr lang="en-US" dirty="0"/>
              <a:t>For linear regression, the C</a:t>
            </a:r>
            <a:r>
              <a:rPr lang="en-US" baseline="-25000" dirty="0"/>
              <a:t>p</a:t>
            </a:r>
            <a:r>
              <a:rPr lang="en-US" dirty="0"/>
              <a:t> statistic has been shown to be equivalent to the AIC.  </a:t>
            </a:r>
          </a:p>
        </p:txBody>
      </p:sp>
    </p:spTree>
    <p:extLst>
      <p:ext uri="{BB962C8B-B14F-4D97-AF65-F5344CB8AC3E}">
        <p14:creationId xmlns:p14="http://schemas.microsoft.com/office/powerpoint/2010/main" val="551655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5562600" cy="685800"/>
          </a:xfrm>
        </p:spPr>
        <p:txBody>
          <a:bodyPr>
            <a:normAutofit fontScale="90000"/>
          </a:bodyPr>
          <a:lstStyle/>
          <a:p>
            <a:r>
              <a:rPr lang="en-US" dirty="0"/>
              <a:t>Fishing for Explanation</a:t>
            </a:r>
          </a:p>
        </p:txBody>
      </p:sp>
      <p:pic>
        <p:nvPicPr>
          <p:cNvPr id="6" name="Picture 5"/>
          <p:cNvPicPr>
            <a:picLocks noChangeAspect="1"/>
          </p:cNvPicPr>
          <p:nvPr/>
        </p:nvPicPr>
        <p:blipFill>
          <a:blip r:embed="rId3"/>
          <a:stretch>
            <a:fillRect/>
          </a:stretch>
        </p:blipFill>
        <p:spPr>
          <a:xfrm>
            <a:off x="1371600" y="762000"/>
            <a:ext cx="6652172" cy="1372964"/>
          </a:xfrm>
          <a:prstGeom prst="rect">
            <a:avLst/>
          </a:prstGeom>
        </p:spPr>
      </p:pic>
      <p:pic>
        <p:nvPicPr>
          <p:cNvPr id="8" name="Picture 7"/>
          <p:cNvPicPr>
            <a:picLocks noChangeAspect="1"/>
          </p:cNvPicPr>
          <p:nvPr/>
        </p:nvPicPr>
        <p:blipFill>
          <a:blip r:embed="rId4"/>
          <a:stretch>
            <a:fillRect/>
          </a:stretch>
        </p:blipFill>
        <p:spPr>
          <a:xfrm>
            <a:off x="2889973" y="2362200"/>
            <a:ext cx="3592654" cy="4246207"/>
          </a:xfrm>
          <a:prstGeom prst="rect">
            <a:avLst/>
          </a:prstGeom>
        </p:spPr>
      </p:pic>
      <p:sp>
        <p:nvSpPr>
          <p:cNvPr id="3" name="Rectangle 2">
            <a:extLst>
              <a:ext uri="{FF2B5EF4-FFF2-40B4-BE49-F238E27FC236}">
                <a16:creationId xmlns:a16="http://schemas.microsoft.com/office/drawing/2014/main" id="{318CD0DC-4B3F-45FA-BE5E-36FC1795DD32}"/>
              </a:ext>
            </a:extLst>
          </p:cNvPr>
          <p:cNvSpPr/>
          <p:nvPr/>
        </p:nvSpPr>
        <p:spPr>
          <a:xfrm>
            <a:off x="3505200" y="2743200"/>
            <a:ext cx="2977427" cy="228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204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a:t>Cp Plot</a:t>
            </a:r>
          </a:p>
        </p:txBody>
      </p:sp>
      <p:pic>
        <p:nvPicPr>
          <p:cNvPr id="5" name="Picture 4"/>
          <p:cNvPicPr>
            <a:picLocks noChangeAspect="1"/>
          </p:cNvPicPr>
          <p:nvPr/>
        </p:nvPicPr>
        <p:blipFill>
          <a:blip r:embed="rId3"/>
          <a:stretch>
            <a:fillRect/>
          </a:stretch>
        </p:blipFill>
        <p:spPr>
          <a:xfrm>
            <a:off x="1752598" y="2014293"/>
            <a:ext cx="6029325" cy="4554987"/>
          </a:xfrm>
          <a:prstGeom prst="rect">
            <a:avLst/>
          </a:prstGeom>
        </p:spPr>
      </p:pic>
      <p:pic>
        <p:nvPicPr>
          <p:cNvPr id="7" name="Picture 6"/>
          <p:cNvPicPr>
            <a:picLocks noChangeAspect="1"/>
          </p:cNvPicPr>
          <p:nvPr/>
        </p:nvPicPr>
        <p:blipFill>
          <a:blip r:embed="rId4"/>
          <a:stretch>
            <a:fillRect/>
          </a:stretch>
        </p:blipFill>
        <p:spPr>
          <a:xfrm>
            <a:off x="1245914" y="762000"/>
            <a:ext cx="6652172" cy="1372964"/>
          </a:xfrm>
          <a:prstGeom prst="rect">
            <a:avLst/>
          </a:prstGeom>
        </p:spPr>
      </p:pic>
    </p:spTree>
    <p:extLst>
      <p:ext uri="{BB962C8B-B14F-4D97-AF65-F5344CB8AC3E}">
        <p14:creationId xmlns:p14="http://schemas.microsoft.com/office/powerpoint/2010/main" val="2230606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normAutofit fontScale="90000"/>
          </a:bodyPr>
          <a:lstStyle/>
          <a:p>
            <a:r>
              <a:rPr lang="en-US" dirty="0"/>
              <a:t>Residuals / Influential Points: </a:t>
            </a:r>
            <a:br>
              <a:rPr lang="en-US" dirty="0"/>
            </a:br>
            <a:r>
              <a:rPr lang="en-US" dirty="0"/>
              <a:t>lTakers, Years, Expend, Rank</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71600"/>
            <a:ext cx="5201299"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82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381000" y="2286000"/>
            <a:ext cx="8229600" cy="2544763"/>
          </a:xfrm>
        </p:spPr>
        <p:txBody>
          <a:bodyPr/>
          <a:lstStyle/>
          <a:p>
            <a:pPr marL="0" indent="0" algn="ctr">
              <a:buNone/>
            </a:pPr>
            <a:r>
              <a:rPr lang="en-US" dirty="0"/>
              <a:t>One possible subset of the variables that explain the variation in SAT scores well (Cp = 4.0312, R</a:t>
            </a:r>
            <a:r>
              <a:rPr lang="en-US" baseline="30000" dirty="0"/>
              <a:t>2 </a:t>
            </a:r>
            <a:r>
              <a:rPr lang="en-US" dirty="0"/>
              <a:t>= .9107) are the lTakers, Rank, Years, and Expenditure variables.</a:t>
            </a:r>
          </a:p>
        </p:txBody>
      </p:sp>
    </p:spTree>
    <p:extLst>
      <p:ext uri="{BB962C8B-B14F-4D97-AF65-F5344CB8AC3E}">
        <p14:creationId xmlns:p14="http://schemas.microsoft.com/office/powerpoint/2010/main" val="1438354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3444"/>
            <a:ext cx="5867400" cy="1143000"/>
          </a:xfrm>
        </p:spPr>
        <p:txBody>
          <a:bodyPr>
            <a:normAutofit/>
          </a:bodyPr>
          <a:lstStyle/>
          <a:p>
            <a:r>
              <a:rPr lang="en-US" dirty="0"/>
              <a:t>Often Used Together</a:t>
            </a:r>
          </a:p>
        </p:txBody>
      </p:sp>
      <mc:AlternateContent xmlns:mc="http://schemas.openxmlformats.org/markup-compatibility/2006" xmlns:a14="http://schemas.microsoft.com/office/drawing/2010/main">
        <mc:Choice Requires="a14">
          <p:sp>
            <p:nvSpPr>
              <p:cNvPr id="11" name="TextBox 10"/>
              <p:cNvSpPr txBox="1"/>
              <p:nvPr/>
            </p:nvSpPr>
            <p:spPr>
              <a:xfrm>
                <a:off x="2290255" y="2014008"/>
                <a:ext cx="4805589"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90255" y="2014008"/>
                <a:ext cx="4805589" cy="300082"/>
              </a:xfrm>
              <a:prstGeom prst="rect">
                <a:avLst/>
              </a:prstGeom>
              <a:blipFill rotWithShape="0">
                <a:blip r:embed="rId3"/>
                <a:stretch>
                  <a:fillRect t="-2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16347" y="1193825"/>
                <a:ext cx="4768968"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2216347" y="1193825"/>
                <a:ext cx="4768968" cy="300082"/>
              </a:xfrm>
              <a:prstGeom prst="rect">
                <a:avLst/>
              </a:prstGeom>
              <a:blipFill rotWithShape="0">
                <a:blip r:embed="rId4"/>
                <a:stretch>
                  <a:fillRect t="-4082" b="-20408"/>
                </a:stretch>
              </a:blipFill>
            </p:spPr>
            <p:txBody>
              <a:bodyPr/>
              <a:lstStyle/>
              <a:p>
                <a:r>
                  <a:rPr lang="en-US">
                    <a:noFill/>
                  </a:rPr>
                  <a:t> </a:t>
                </a:r>
              </a:p>
            </p:txBody>
          </p:sp>
        </mc:Fallback>
      </mc:AlternateContent>
      <p:sp>
        <p:nvSpPr>
          <p:cNvPr id="14" name="TextBox 13"/>
          <p:cNvSpPr txBox="1"/>
          <p:nvPr/>
        </p:nvSpPr>
        <p:spPr>
          <a:xfrm>
            <a:off x="3671695" y="1494692"/>
            <a:ext cx="2211433" cy="307777"/>
          </a:xfrm>
          <a:prstGeom prst="rect">
            <a:avLst/>
          </a:prstGeom>
          <a:noFill/>
        </p:spPr>
        <p:txBody>
          <a:bodyPr wrap="square" rtlCol="0">
            <a:spAutoFit/>
          </a:bodyPr>
          <a:lstStyle/>
          <a:p>
            <a:pPr algn="ctr"/>
            <a:r>
              <a:rPr lang="en-US" sz="1400" dirty="0"/>
              <a:t>Adj R</a:t>
            </a:r>
            <a:r>
              <a:rPr lang="en-US" sz="1400" baseline="30000" dirty="0"/>
              <a:t>2</a:t>
            </a:r>
            <a:r>
              <a:rPr lang="en-US" sz="1400" dirty="0"/>
              <a:t>: .9025   Cp = 8.04</a:t>
            </a:r>
          </a:p>
        </p:txBody>
      </p:sp>
      <p:sp>
        <p:nvSpPr>
          <p:cNvPr id="15" name="TextBox 14"/>
          <p:cNvSpPr txBox="1"/>
          <p:nvPr/>
        </p:nvSpPr>
        <p:spPr>
          <a:xfrm>
            <a:off x="3205086" y="2511260"/>
            <a:ext cx="2765924" cy="307777"/>
          </a:xfrm>
          <a:prstGeom prst="rect">
            <a:avLst/>
          </a:prstGeom>
          <a:noFill/>
        </p:spPr>
        <p:txBody>
          <a:bodyPr wrap="square" rtlCol="0">
            <a:spAutoFit/>
          </a:bodyPr>
          <a:lstStyle/>
          <a:p>
            <a:pPr algn="ctr"/>
            <a:r>
              <a:rPr lang="en-US" sz="1400" dirty="0"/>
              <a:t>Adj R</a:t>
            </a:r>
            <a:r>
              <a:rPr lang="en-US" sz="1400" baseline="30000" dirty="0"/>
              <a:t>2</a:t>
            </a:r>
            <a:r>
              <a:rPr lang="en-US" sz="1400" dirty="0"/>
              <a:t>: .8821  Cp = 4.03  </a:t>
            </a:r>
          </a:p>
        </p:txBody>
      </p:sp>
      <p:sp>
        <p:nvSpPr>
          <p:cNvPr id="17" name="TextBox 16"/>
          <p:cNvSpPr txBox="1"/>
          <p:nvPr/>
        </p:nvSpPr>
        <p:spPr>
          <a:xfrm>
            <a:off x="457200" y="2859881"/>
            <a:ext cx="8381999" cy="3693319"/>
          </a:xfrm>
          <a:prstGeom prst="rect">
            <a:avLst/>
          </a:prstGeom>
          <a:noFill/>
        </p:spPr>
        <p:txBody>
          <a:bodyPr wrap="square" rtlCol="0">
            <a:spAutoFit/>
          </a:bodyPr>
          <a:lstStyle/>
          <a:p>
            <a:pPr algn="ctr"/>
            <a:r>
              <a:rPr lang="en-US" dirty="0"/>
              <a:t>The model with lTakers, Years, Expend and Rank looks to be have a smaller Cp statistic although the Income, Years, Rank Expend has a greater adjusted R</a:t>
            </a:r>
            <a:r>
              <a:rPr lang="en-US" baseline="30000" dirty="0"/>
              <a:t>2</a:t>
            </a:r>
            <a:r>
              <a:rPr lang="en-US" dirty="0"/>
              <a:t>.  In addition, it can be argued that lTakers and Rank look to be highly collinear and thus may be redundant, therefore providing additional support for the top model.  </a:t>
            </a:r>
          </a:p>
          <a:p>
            <a:pPr algn="ctr"/>
            <a:endParaRPr lang="en-US" dirty="0"/>
          </a:p>
          <a:p>
            <a:pPr algn="ctr"/>
            <a:r>
              <a:rPr lang="en-US" dirty="0"/>
              <a:t>At this point, it is up to the researchers and / or the experts to weigh the pros and cons of each model.  For our QOI, the top model seems to be a better choice since it accounts for Income as a possible confounder and is backed up by our previous analysis.  If the goal of the regression is to predict, you may not care about confounders or multicollinearity as much and may find in favor of the second model. </a:t>
            </a:r>
          </a:p>
          <a:p>
            <a:pPr algn="ctr"/>
            <a:endParaRPr lang="en-US" dirty="0"/>
          </a:p>
          <a:p>
            <a:pPr algn="ctr"/>
            <a:r>
              <a:rPr lang="en-US" dirty="0"/>
              <a:t>Finally, Cross Validation Techniques, AIC, BIC and SBC and other criteria are other valuable tools to help us decide between candidate models.  </a:t>
            </a:r>
          </a:p>
        </p:txBody>
      </p:sp>
    </p:spTree>
    <p:extLst>
      <p:ext uri="{BB962C8B-B14F-4D97-AF65-F5344CB8AC3E}">
        <p14:creationId xmlns:p14="http://schemas.microsoft.com/office/powerpoint/2010/main" val="8220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209800"/>
            <a:ext cx="8229600" cy="1143000"/>
          </a:xfrm>
        </p:spPr>
        <p:txBody>
          <a:bodyPr>
            <a:normAutofit fontScale="90000"/>
          </a:bodyPr>
          <a:lstStyle/>
          <a:p>
            <a:r>
              <a:rPr lang="en-US" dirty="0"/>
              <a:t>Variable Selection </a:t>
            </a:r>
            <a:br>
              <a:rPr lang="en-US" dirty="0"/>
            </a:br>
            <a:r>
              <a:rPr lang="en-US" dirty="0"/>
              <a:t>With Proc GLMselect.</a:t>
            </a:r>
          </a:p>
        </p:txBody>
      </p:sp>
    </p:spTree>
    <p:extLst>
      <p:ext uri="{BB962C8B-B14F-4D97-AF65-F5344CB8AC3E}">
        <p14:creationId xmlns:p14="http://schemas.microsoft.com/office/powerpoint/2010/main" val="121219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8508"/>
            <a:ext cx="8686800" cy="808292"/>
          </a:xfrm>
        </p:spPr>
        <p:txBody>
          <a:bodyPr>
            <a:normAutofit fontScale="90000"/>
          </a:bodyPr>
          <a:lstStyle/>
          <a:p>
            <a:r>
              <a:rPr lang="en-US" dirty="0"/>
              <a:t>Variable Selection With Proc GLMselect.</a:t>
            </a:r>
          </a:p>
        </p:txBody>
      </p:sp>
      <p:pic>
        <p:nvPicPr>
          <p:cNvPr id="4" name="Picture 3"/>
          <p:cNvPicPr>
            <a:picLocks noChangeAspect="1"/>
          </p:cNvPicPr>
          <p:nvPr/>
        </p:nvPicPr>
        <p:blipFill>
          <a:blip r:embed="rId3"/>
          <a:stretch>
            <a:fillRect/>
          </a:stretch>
        </p:blipFill>
        <p:spPr>
          <a:xfrm>
            <a:off x="335225" y="1066800"/>
            <a:ext cx="8580175" cy="3308417"/>
          </a:xfrm>
          <a:prstGeom prst="rect">
            <a:avLst/>
          </a:prstGeom>
        </p:spPr>
      </p:pic>
      <p:pic>
        <p:nvPicPr>
          <p:cNvPr id="5" name="Picture 4"/>
          <p:cNvPicPr>
            <a:picLocks noChangeAspect="1"/>
          </p:cNvPicPr>
          <p:nvPr/>
        </p:nvPicPr>
        <p:blipFill>
          <a:blip r:embed="rId4"/>
          <a:stretch>
            <a:fillRect/>
          </a:stretch>
        </p:blipFill>
        <p:spPr>
          <a:xfrm>
            <a:off x="1676400" y="4495799"/>
            <a:ext cx="2048586" cy="2095500"/>
          </a:xfrm>
          <a:prstGeom prst="rect">
            <a:avLst/>
          </a:prstGeom>
        </p:spPr>
      </p:pic>
      <p:pic>
        <p:nvPicPr>
          <p:cNvPr id="6" name="Picture 5"/>
          <p:cNvPicPr>
            <a:picLocks noChangeAspect="1"/>
          </p:cNvPicPr>
          <p:nvPr/>
        </p:nvPicPr>
        <p:blipFill>
          <a:blip r:embed="rId5"/>
          <a:stretch>
            <a:fillRect/>
          </a:stretch>
        </p:blipFill>
        <p:spPr>
          <a:xfrm>
            <a:off x="4114800" y="4688492"/>
            <a:ext cx="3505200" cy="1710113"/>
          </a:xfrm>
          <a:prstGeom prst="rect">
            <a:avLst/>
          </a:prstGeom>
        </p:spPr>
      </p:pic>
    </p:spTree>
    <p:extLst>
      <p:ext uri="{BB962C8B-B14F-4D97-AF65-F5344CB8AC3E}">
        <p14:creationId xmlns:p14="http://schemas.microsoft.com/office/powerpoint/2010/main" val="28130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78" y="118645"/>
            <a:ext cx="8229600" cy="1143000"/>
          </a:xfrm>
        </p:spPr>
        <p:txBody>
          <a:bodyPr>
            <a:normAutofit fontScale="90000"/>
          </a:bodyPr>
          <a:lstStyle/>
          <a:p>
            <a:r>
              <a:rPr lang="en-US" dirty="0"/>
              <a:t>Model Comparison Using AIC/BIC/SBC</a:t>
            </a:r>
          </a:p>
        </p:txBody>
      </p:sp>
      <mc:AlternateContent xmlns:mc="http://schemas.openxmlformats.org/markup-compatibility/2006" xmlns:a14="http://schemas.microsoft.com/office/drawing/2010/main">
        <mc:Choice Requires="a14">
          <p:sp>
            <p:nvSpPr>
              <p:cNvPr id="4" name="TextBox 3"/>
              <p:cNvSpPr txBox="1"/>
              <p:nvPr/>
            </p:nvSpPr>
            <p:spPr>
              <a:xfrm>
                <a:off x="4656778" y="2190626"/>
                <a:ext cx="4472378"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656778" y="2190626"/>
                <a:ext cx="4472378" cy="307777"/>
              </a:xfrm>
              <a:prstGeom prst="rect">
                <a:avLst/>
              </a:prstGeom>
              <a:blipFill rotWithShape="0">
                <a:blip r:embed="rId3"/>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19" y="2191457"/>
                <a:ext cx="4442242"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719" y="2191457"/>
                <a:ext cx="4442242" cy="307777"/>
              </a:xfrm>
              <a:prstGeom prst="rect">
                <a:avLst/>
              </a:prstGeom>
              <a:blipFill rotWithShape="0">
                <a:blip r:embed="rId4"/>
                <a:stretch>
                  <a:fillRect t="-82353" b="-105882"/>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b="53333"/>
          <a:stretch/>
        </p:blipFill>
        <p:spPr>
          <a:xfrm>
            <a:off x="2896406" y="3733800"/>
            <a:ext cx="3591996" cy="1981200"/>
          </a:xfrm>
          <a:prstGeom prst="rect">
            <a:avLst/>
          </a:prstGeom>
        </p:spPr>
      </p:pic>
      <p:pic>
        <p:nvPicPr>
          <p:cNvPr id="11" name="Picture 10"/>
          <p:cNvPicPr>
            <a:picLocks noChangeAspect="1"/>
          </p:cNvPicPr>
          <p:nvPr/>
        </p:nvPicPr>
        <p:blipFill>
          <a:blip r:embed="rId6"/>
          <a:stretch>
            <a:fillRect/>
          </a:stretch>
        </p:blipFill>
        <p:spPr>
          <a:xfrm>
            <a:off x="838200" y="2578806"/>
            <a:ext cx="1760039" cy="1777953"/>
          </a:xfrm>
          <a:prstGeom prst="rect">
            <a:avLst/>
          </a:prstGeom>
        </p:spPr>
      </p:pic>
      <p:pic>
        <p:nvPicPr>
          <p:cNvPr id="12" name="Picture 11"/>
          <p:cNvPicPr>
            <a:picLocks noChangeAspect="1"/>
          </p:cNvPicPr>
          <p:nvPr/>
        </p:nvPicPr>
        <p:blipFill>
          <a:blip r:embed="rId7"/>
          <a:stretch>
            <a:fillRect/>
          </a:stretch>
        </p:blipFill>
        <p:spPr>
          <a:xfrm>
            <a:off x="6811383" y="2623330"/>
            <a:ext cx="1806881" cy="1816100"/>
          </a:xfrm>
          <a:prstGeom prst="rect">
            <a:avLst/>
          </a:prstGeom>
        </p:spPr>
      </p:pic>
      <p:pic>
        <p:nvPicPr>
          <p:cNvPr id="13" name="Picture 12"/>
          <p:cNvPicPr>
            <a:picLocks noChangeAspect="1"/>
          </p:cNvPicPr>
          <p:nvPr/>
        </p:nvPicPr>
        <p:blipFill>
          <a:blip r:embed="rId8"/>
          <a:stretch>
            <a:fillRect/>
          </a:stretch>
        </p:blipFill>
        <p:spPr>
          <a:xfrm>
            <a:off x="4692404" y="1445252"/>
            <a:ext cx="4285461" cy="516868"/>
          </a:xfrm>
          <a:prstGeom prst="rect">
            <a:avLst/>
          </a:prstGeom>
        </p:spPr>
      </p:pic>
      <p:pic>
        <p:nvPicPr>
          <p:cNvPr id="14" name="Picture 13"/>
          <p:cNvPicPr>
            <a:picLocks noChangeAspect="1"/>
          </p:cNvPicPr>
          <p:nvPr/>
        </p:nvPicPr>
        <p:blipFill>
          <a:blip r:embed="rId9"/>
          <a:stretch>
            <a:fillRect/>
          </a:stretch>
        </p:blipFill>
        <p:spPr>
          <a:xfrm>
            <a:off x="190439" y="1401170"/>
            <a:ext cx="4114800" cy="488805"/>
          </a:xfrm>
          <a:prstGeom prst="rect">
            <a:avLst/>
          </a:prstGeom>
        </p:spPr>
      </p:pic>
      <p:sp>
        <p:nvSpPr>
          <p:cNvPr id="15" name="TextBox 14"/>
          <p:cNvSpPr txBox="1"/>
          <p:nvPr/>
        </p:nvSpPr>
        <p:spPr>
          <a:xfrm>
            <a:off x="1066800" y="5791200"/>
            <a:ext cx="7315200" cy="923330"/>
          </a:xfrm>
          <a:prstGeom prst="rect">
            <a:avLst/>
          </a:prstGeom>
          <a:noFill/>
        </p:spPr>
        <p:txBody>
          <a:bodyPr wrap="square" rtlCol="0">
            <a:spAutoFit/>
          </a:bodyPr>
          <a:lstStyle/>
          <a:p>
            <a:pPr algn="ctr"/>
            <a:r>
              <a:rPr lang="en-US" dirty="0"/>
              <a:t>It is clear after this further analysis that there is strong evidence that the model with lTakers instead of Income is potentially a better model to assess the effect on expenditure after accounting for other variables.     </a:t>
            </a:r>
          </a:p>
        </p:txBody>
      </p:sp>
      <p:sp>
        <p:nvSpPr>
          <p:cNvPr id="3" name="Rectangle 2">
            <a:extLst>
              <a:ext uri="{FF2B5EF4-FFF2-40B4-BE49-F238E27FC236}">
                <a16:creationId xmlns:a16="http://schemas.microsoft.com/office/drawing/2014/main" id="{8CF28CF2-06BC-45C0-BC1C-D03CD58A27D6}"/>
              </a:ext>
            </a:extLst>
          </p:cNvPr>
          <p:cNvSpPr/>
          <p:nvPr/>
        </p:nvSpPr>
        <p:spPr>
          <a:xfrm>
            <a:off x="3505200" y="40852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FC92BCB-C4C0-441F-814C-25240EDB9288}"/>
              </a:ext>
            </a:extLst>
          </p:cNvPr>
          <p:cNvSpPr/>
          <p:nvPr/>
        </p:nvSpPr>
        <p:spPr>
          <a:xfrm>
            <a:off x="3505200" y="55330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11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t>Appendix</a:t>
            </a:r>
          </a:p>
        </p:txBody>
      </p:sp>
    </p:spTree>
    <p:extLst>
      <p:ext uri="{BB962C8B-B14F-4D97-AF65-F5344CB8AC3E}">
        <p14:creationId xmlns:p14="http://schemas.microsoft.com/office/powerpoint/2010/main" val="208858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13AC7-F4D1-4A18-A2FA-B1A6168F1D5B}"/>
              </a:ext>
            </a:extLst>
          </p:cNvPr>
          <p:cNvPicPr>
            <a:picLocks noChangeAspect="1"/>
          </p:cNvPicPr>
          <p:nvPr/>
        </p:nvPicPr>
        <p:blipFill>
          <a:blip r:embed="rId3"/>
          <a:stretch>
            <a:fillRect/>
          </a:stretch>
        </p:blipFill>
        <p:spPr>
          <a:xfrm>
            <a:off x="2133600" y="1219200"/>
            <a:ext cx="5943600" cy="4431380"/>
          </a:xfrm>
          <a:prstGeom prst="rect">
            <a:avLst/>
          </a:prstGeom>
        </p:spPr>
      </p:pic>
      <p:sp>
        <p:nvSpPr>
          <p:cNvPr id="2" name="Title 1"/>
          <p:cNvSpPr>
            <a:spLocks noGrp="1"/>
          </p:cNvSpPr>
          <p:nvPr>
            <p:ph type="title"/>
          </p:nvPr>
        </p:nvSpPr>
        <p:spPr>
          <a:xfrm>
            <a:off x="457200" y="60947"/>
            <a:ext cx="8229600" cy="853453"/>
          </a:xfrm>
        </p:spPr>
        <p:txBody>
          <a:bodyPr/>
          <a:lstStyle/>
          <a:p>
            <a:r>
              <a:rPr lang="en-US" dirty="0"/>
              <a:t>The Idea of Leverage</a:t>
            </a:r>
          </a:p>
        </p:txBody>
      </p:sp>
      <mc:AlternateContent xmlns:mc="http://schemas.openxmlformats.org/markup-compatibility/2006" xmlns:a14="http://schemas.microsoft.com/office/drawing/2010/main">
        <mc:Choice Requires="a14">
          <p:sp>
            <p:nvSpPr>
              <p:cNvPr id="5" name="TextBox 4"/>
              <p:cNvSpPr txBox="1"/>
              <p:nvPr/>
            </p:nvSpPr>
            <p:spPr>
              <a:xfrm>
                <a:off x="3838969" y="4965582"/>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𝒙</m:t>
                          </m:r>
                        </m:e>
                      </m:acc>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3838969" y="4965582"/>
                <a:ext cx="246862" cy="369332"/>
              </a:xfrm>
              <a:prstGeom prst="rect">
                <a:avLst/>
              </a:prstGeom>
              <a:blipFill rotWithShape="0">
                <a:blip r:embed="rId4"/>
                <a:stretch>
                  <a:fillRect l="-17500" r="-30000"/>
                </a:stretch>
              </a:blipFill>
            </p:spPr>
            <p:txBody>
              <a:bodyPr/>
              <a:lstStyle/>
              <a:p>
                <a:r>
                  <a:rPr lang="en-US">
                    <a:noFill/>
                  </a:rPr>
                  <a:t> </a:t>
                </a:r>
              </a:p>
            </p:txBody>
          </p:sp>
        </mc:Fallback>
      </mc:AlternateContent>
      <p:cxnSp>
        <p:nvCxnSpPr>
          <p:cNvPr id="7" name="Straight Connector 6"/>
          <p:cNvCxnSpPr/>
          <p:nvPr/>
        </p:nvCxnSpPr>
        <p:spPr>
          <a:xfrm>
            <a:off x="3962400" y="4724400"/>
            <a:ext cx="0" cy="22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rot="5400000">
            <a:off x="5180057" y="4478589"/>
            <a:ext cx="460286" cy="2895600"/>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876800" y="6148530"/>
                <a:ext cx="1057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charset="0"/>
                            </a:rPr>
                            <m:t>(</m:t>
                          </m:r>
                          <m:r>
                            <a:rPr lang="en-US" sz="2400" b="1" i="1" smtClean="0">
                              <a:latin typeface="Cambria Math" charset="0"/>
                            </a:rPr>
                            <m:t>𝒙</m:t>
                          </m:r>
                        </m:e>
                        <m:sub>
                          <m:r>
                            <a:rPr lang="en-US" sz="2400" b="1" i="1" smtClean="0">
                              <a:latin typeface="Cambria Math" charset="0"/>
                            </a:rPr>
                            <m:t>𝟓</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876800" y="6148530"/>
                <a:ext cx="1057918" cy="369332"/>
              </a:xfrm>
              <a:prstGeom prst="rect">
                <a:avLst/>
              </a:prstGeom>
              <a:blipFill rotWithShape="0">
                <a:blip r:embed="rId5"/>
                <a:stretch>
                  <a:fillRect l="-9770" r="-35057" b="-35000"/>
                </a:stretch>
              </a:blipFill>
            </p:spPr>
            <p:txBody>
              <a:bodyPr/>
              <a:lstStyle/>
              <a:p>
                <a:r>
                  <a:rPr lang="en-US">
                    <a:noFill/>
                  </a:rPr>
                  <a:t> </a:t>
                </a:r>
              </a:p>
            </p:txBody>
          </p:sp>
        </mc:Fallback>
      </mc:AlternateContent>
      <p:sp>
        <p:nvSpPr>
          <p:cNvPr id="11" name="Right Brace 10"/>
          <p:cNvSpPr/>
          <p:nvPr/>
        </p:nvSpPr>
        <p:spPr>
          <a:xfrm rot="5400000">
            <a:off x="3217906" y="5030124"/>
            <a:ext cx="460287" cy="1028699"/>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933700" y="5731835"/>
                <a:ext cx="3662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charset="0"/>
                            </a:rPr>
                            <m:t>(</m:t>
                          </m:r>
                          <m:r>
                            <a:rPr lang="en-US" sz="2400" b="1" i="1">
                              <a:latin typeface="Cambria Math" charset="0"/>
                            </a:rPr>
                            <m:t>𝒙</m:t>
                          </m:r>
                        </m:e>
                        <m:sub>
                          <m:r>
                            <a:rPr lang="en-US" sz="2400" b="1" i="1">
                              <a:latin typeface="Cambria Math" charset="0"/>
                            </a:rPr>
                            <m:t>𝟏</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33700" y="5731835"/>
                <a:ext cx="366202" cy="369332"/>
              </a:xfrm>
              <a:prstGeom prst="rect">
                <a:avLst/>
              </a:prstGeom>
              <a:blipFill rotWithShape="0">
                <a:blip r:embed="rId6"/>
                <a:stretch>
                  <a:fillRect l="-38333" r="-20833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667000" y="396240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𝟏</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667000" y="3962400"/>
                <a:ext cx="481157"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453043" y="156527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charset="0"/>
                            </a:rPr>
                            <m:t>𝒙</m:t>
                          </m:r>
                        </m:e>
                        <m:sub>
                          <m:r>
                            <a:rPr lang="en-US" b="1" i="1" smtClean="0">
                              <a:latin typeface="Cambria Math" charset="0"/>
                            </a:rPr>
                            <m:t>𝟓</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53043" y="1565277"/>
                <a:ext cx="481157" cy="369332"/>
              </a:xfrm>
              <a:prstGeom prst="rect">
                <a:avLst/>
              </a:prstGeom>
              <a:blipFill rotWithShape="0">
                <a:blip r:embed="rId8"/>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31165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1" grpId="0" animBg="1"/>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Prediction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87636" cy="194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618" y="3810000"/>
            <a:ext cx="67056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60" y="3114675"/>
            <a:ext cx="88201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8366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Forget to Check the Residuals!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467572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528" y="2419350"/>
            <a:ext cx="390715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91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762071"/>
            <a:ext cx="72193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For the next problem you will have to remember your reading on the Blood-Brain Barrier problem. It is a case study in Chapter 12.  </a:t>
            </a:r>
            <a:endParaRPr kumimoji="0" lang="en-US" alt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itchFamily="34" charset="0"/>
              <a:cs typeface="Arial" pitchFamily="34" charset="0"/>
            </a:endParaRPr>
          </a:p>
        </p:txBody>
      </p:sp>
      <p:pic>
        <p:nvPicPr>
          <p:cNvPr id="3073" name="Picture 3"/>
          <p:cNvPicPr>
            <a:picLocks noChangeAspect="1" noChangeArrowheads="1"/>
          </p:cNvPicPr>
          <p:nvPr/>
        </p:nvPicPr>
        <p:blipFill>
          <a:blip r:embed="rId2">
            <a:extLst>
              <a:ext uri="{28A0092B-C50C-407E-A947-70E740481C1C}">
                <a14:useLocalDpi xmlns:a14="http://schemas.microsoft.com/office/drawing/2010/main" val="0"/>
              </a:ext>
            </a:extLst>
          </a:blip>
          <a:srcRect b="30986"/>
          <a:stretch>
            <a:fillRect/>
          </a:stretch>
        </p:blipFill>
        <p:spPr bwMode="auto">
          <a:xfrm>
            <a:off x="1295400" y="3581400"/>
            <a:ext cx="5924550"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28600" y="3581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TextBox 5"/>
          <p:cNvSpPr txBox="1"/>
          <p:nvPr/>
        </p:nvSpPr>
        <p:spPr>
          <a:xfrm>
            <a:off x="968829" y="870857"/>
            <a:ext cx="6705600" cy="707886"/>
          </a:xfrm>
          <a:prstGeom prst="rect">
            <a:avLst/>
          </a:prstGeom>
          <a:noFill/>
        </p:spPr>
        <p:txBody>
          <a:bodyPr wrap="square" rtlCol="0">
            <a:spAutoFit/>
          </a:bodyPr>
          <a:lstStyle/>
          <a:p>
            <a:pPr algn="ctr"/>
            <a:r>
              <a:rPr lang="en-US" sz="4000" dirty="0"/>
              <a:t>Sample problem</a:t>
            </a:r>
          </a:p>
        </p:txBody>
      </p:sp>
    </p:spTree>
    <p:extLst>
      <p:ext uri="{BB962C8B-B14F-4D97-AF65-F5344CB8AC3E}">
        <p14:creationId xmlns:p14="http://schemas.microsoft.com/office/powerpoint/2010/main" val="389908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v. BIC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71800"/>
            <a:ext cx="8711217"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7571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 Reg Selection Options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4" y="1447800"/>
            <a:ext cx="8964635" cy="470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092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 Reg Selection Options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371600"/>
            <a:ext cx="8626125" cy="454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261" y="6096000"/>
            <a:ext cx="8229600" cy="646331"/>
          </a:xfrm>
          <a:prstGeom prst="rect">
            <a:avLst/>
          </a:prstGeom>
        </p:spPr>
        <p:txBody>
          <a:bodyPr wrap="square">
            <a:spAutoFit/>
          </a:bodyPr>
          <a:lstStyle/>
          <a:p>
            <a:r>
              <a:rPr lang="en-US" dirty="0"/>
              <a:t>http://support.sas.com/documentation/cdl/en/statug/63033/HTML/default/viewer.htm#statug_reg_sect030.htm</a:t>
            </a:r>
          </a:p>
        </p:txBody>
      </p:sp>
    </p:spTree>
    <p:extLst>
      <p:ext uri="{BB962C8B-B14F-4D97-AF65-F5344CB8AC3E}">
        <p14:creationId xmlns:p14="http://schemas.microsoft.com/office/powerpoint/2010/main" val="4198564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4007"/>
            <a:ext cx="7772400" cy="2387600"/>
          </a:xfrm>
        </p:spPr>
        <p:txBody>
          <a:bodyPr/>
          <a:lstStyle/>
          <a:p>
            <a:r>
              <a:rPr lang="en-US" dirty="0"/>
              <a:t>Cross Validation</a:t>
            </a:r>
          </a:p>
        </p:txBody>
      </p:sp>
      <p:sp>
        <p:nvSpPr>
          <p:cNvPr id="3" name="Subtitle 2"/>
          <p:cNvSpPr>
            <a:spLocks noGrp="1"/>
          </p:cNvSpPr>
          <p:nvPr>
            <p:ph type="subTitle" idx="1"/>
          </p:nvPr>
        </p:nvSpPr>
        <p:spPr>
          <a:xfrm>
            <a:off x="1143000" y="3353682"/>
            <a:ext cx="6858000" cy="1655762"/>
          </a:xfrm>
        </p:spPr>
        <p:txBody>
          <a:bodyPr>
            <a:normAutofit/>
          </a:bodyPr>
          <a:lstStyle/>
          <a:p>
            <a:r>
              <a:rPr lang="en-US"/>
              <a:t>External </a:t>
            </a:r>
            <a:r>
              <a:rPr lang="en-US" dirty="0"/>
              <a:t>Cross Validation </a:t>
            </a:r>
          </a:p>
          <a:p>
            <a:r>
              <a:rPr lang="en-US" dirty="0"/>
              <a:t>Internal Cross Validation</a:t>
            </a:r>
          </a:p>
        </p:txBody>
      </p:sp>
    </p:spTree>
    <p:extLst>
      <p:ext uri="{BB962C8B-B14F-4D97-AF65-F5344CB8AC3E}">
        <p14:creationId xmlns:p14="http://schemas.microsoft.com/office/powerpoint/2010/main" val="782285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361" y="128060"/>
            <a:ext cx="7886700" cy="1325563"/>
          </a:xfrm>
        </p:spPr>
        <p:txBody>
          <a:bodyPr/>
          <a:lstStyle/>
          <a:p>
            <a:r>
              <a:rPr lang="en-US" dirty="0"/>
              <a:t>Cross Validation</a:t>
            </a:r>
          </a:p>
        </p:txBody>
      </p:sp>
      <p:sp>
        <p:nvSpPr>
          <p:cNvPr id="3" name="Content Placeholder 2"/>
          <p:cNvSpPr>
            <a:spLocks noGrp="1"/>
          </p:cNvSpPr>
          <p:nvPr>
            <p:ph idx="1"/>
          </p:nvPr>
        </p:nvSpPr>
        <p:spPr>
          <a:xfrm>
            <a:off x="617361" y="1588559"/>
            <a:ext cx="7886700" cy="4351338"/>
          </a:xfrm>
        </p:spPr>
        <p:txBody>
          <a:bodyPr>
            <a:normAutofit fontScale="85000" lnSpcReduction="20000"/>
          </a:bodyPr>
          <a:lstStyle/>
          <a:p>
            <a:r>
              <a:rPr lang="en-US" dirty="0"/>
              <a:t>R</a:t>
            </a:r>
            <a:r>
              <a:rPr lang="en-US" baseline="30000" dirty="0"/>
              <a:t>2</a:t>
            </a:r>
            <a:r>
              <a:rPr lang="en-US" dirty="0"/>
              <a:t> will always increase with respect to the data set we fit the model with (training set) </a:t>
            </a:r>
            <a:r>
              <a:rPr lang="is-IS" dirty="0"/>
              <a:t>… therefore the MSE will always decrease on this set as well.  </a:t>
            </a:r>
          </a:p>
          <a:p>
            <a:r>
              <a:rPr lang="is-IS" dirty="0"/>
              <a:t>Can’t check model complexity with the training set.... </a:t>
            </a:r>
            <a:r>
              <a:rPr lang="en-US" dirty="0"/>
              <a:t>B</a:t>
            </a:r>
            <a:r>
              <a:rPr lang="is-IS" dirty="0"/>
              <a:t>ut we could if we had another data set (test set).  </a:t>
            </a:r>
          </a:p>
          <a:p>
            <a:r>
              <a:rPr lang="is-IS" dirty="0"/>
              <a:t>But we don’t have a test set!</a:t>
            </a:r>
          </a:p>
          <a:p>
            <a:r>
              <a:rPr lang="is-IS" dirty="0"/>
              <a:t>Or do we?</a:t>
            </a:r>
          </a:p>
          <a:p>
            <a:r>
              <a:rPr lang="is-IS" dirty="0"/>
              <a:t>Break up the dataset we have into a smaller data set to fit the data (training set) and use the rest as a test set! </a:t>
            </a:r>
            <a:endParaRPr lang="en-US" dirty="0"/>
          </a:p>
        </p:txBody>
      </p:sp>
      <p:sp>
        <p:nvSpPr>
          <p:cNvPr id="4" name="Rectangle 3"/>
          <p:cNvSpPr/>
          <p:nvPr/>
        </p:nvSpPr>
        <p:spPr>
          <a:xfrm>
            <a:off x="970844" y="5493453"/>
            <a:ext cx="7349067" cy="625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a:t>
            </a:r>
          </a:p>
        </p:txBody>
      </p:sp>
      <p:sp>
        <p:nvSpPr>
          <p:cNvPr id="5" name="Rectangle 4"/>
          <p:cNvSpPr/>
          <p:nvPr/>
        </p:nvSpPr>
        <p:spPr>
          <a:xfrm>
            <a:off x="3956502" y="6488668"/>
            <a:ext cx="1377749" cy="369332"/>
          </a:xfrm>
          <a:prstGeom prst="rect">
            <a:avLst/>
          </a:prstGeom>
        </p:spPr>
        <p:txBody>
          <a:bodyPr wrap="none">
            <a:spAutoFit/>
          </a:bodyPr>
          <a:lstStyle/>
          <a:p>
            <a:pPr algn="ctr"/>
            <a:r>
              <a:rPr lang="en-US"/>
              <a:t>Our Data Set</a:t>
            </a:r>
            <a:endParaRPr lang="en-US" dirty="0"/>
          </a:p>
        </p:txBody>
      </p:sp>
      <p:sp>
        <p:nvSpPr>
          <p:cNvPr id="6" name="Rectangle 5"/>
          <p:cNvSpPr/>
          <p:nvPr/>
        </p:nvSpPr>
        <p:spPr>
          <a:xfrm>
            <a:off x="959555" y="5491131"/>
            <a:ext cx="5350934" cy="6251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Training</a:t>
            </a:r>
            <a:endParaRPr lang="en-US" sz="3200" dirty="0"/>
          </a:p>
        </p:txBody>
      </p:sp>
      <p:sp>
        <p:nvSpPr>
          <p:cNvPr id="7" name="Rectangle 6"/>
          <p:cNvSpPr/>
          <p:nvPr/>
        </p:nvSpPr>
        <p:spPr>
          <a:xfrm>
            <a:off x="6321778" y="5496290"/>
            <a:ext cx="1998133" cy="6251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Test</a:t>
            </a:r>
          </a:p>
        </p:txBody>
      </p:sp>
      <p:sp>
        <p:nvSpPr>
          <p:cNvPr id="9" name="Left Brace 8"/>
          <p:cNvSpPr/>
          <p:nvPr/>
        </p:nvSpPr>
        <p:spPr>
          <a:xfrm rot="16200000">
            <a:off x="4492980" y="2643198"/>
            <a:ext cx="304800" cy="734906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887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Types of Cross Validation</a:t>
            </a:r>
          </a:p>
        </p:txBody>
      </p:sp>
      <p:sp>
        <p:nvSpPr>
          <p:cNvPr id="3" name="Content Placeholder 2"/>
          <p:cNvSpPr>
            <a:spLocks noGrp="1"/>
          </p:cNvSpPr>
          <p:nvPr>
            <p:ph idx="1"/>
          </p:nvPr>
        </p:nvSpPr>
        <p:spPr>
          <a:xfrm>
            <a:off x="628650" y="2709333"/>
            <a:ext cx="7886700" cy="1399824"/>
          </a:xfrm>
        </p:spPr>
        <p:txBody>
          <a:bodyP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 External Cross Validation </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2. Internal Cross Validation</a:t>
            </a:r>
          </a:p>
        </p:txBody>
      </p:sp>
    </p:spTree>
    <p:extLst>
      <p:ext uri="{BB962C8B-B14F-4D97-AF65-F5344CB8AC3E}">
        <p14:creationId xmlns:p14="http://schemas.microsoft.com/office/powerpoint/2010/main" val="64712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sp>
        <p:nvSpPr>
          <p:cNvPr id="6" name="Rectangle 5"/>
          <p:cNvSpPr/>
          <p:nvPr/>
        </p:nvSpPr>
        <p:spPr>
          <a:xfrm>
            <a:off x="2240845" y="2232554"/>
            <a:ext cx="1563511" cy="3600986"/>
          </a:xfrm>
          <a:prstGeom prst="rect">
            <a:avLst/>
          </a:prstGeom>
        </p:spPr>
        <p:txBody>
          <a:bodyPr wrap="square">
            <a:spAutoFit/>
          </a:bodyPr>
          <a:lstStyle/>
          <a:p>
            <a:r>
              <a:rPr lang="en-US" sz="1200" b="1" dirty="0">
                <a:solidFill>
                  <a:srgbClr val="000080"/>
                </a:solidFill>
                <a:latin typeface="Courier New" charset="0"/>
              </a:rPr>
              <a:t>data</a:t>
            </a:r>
            <a:r>
              <a:rPr lang="en-US" sz="1200" b="0" dirty="0">
                <a:solidFill>
                  <a:srgbClr val="000000"/>
                </a:solidFill>
                <a:latin typeface="Courier New" charset="0"/>
              </a:rPr>
              <a:t> deg2reg;</a:t>
            </a:r>
          </a:p>
          <a:p>
            <a:r>
              <a:rPr lang="en-US" sz="1200" b="0" dirty="0">
                <a:solidFill>
                  <a:srgbClr val="0000FF"/>
                </a:solidFill>
                <a:latin typeface="Courier New" charset="0"/>
              </a:rPr>
              <a:t>set</a:t>
            </a:r>
            <a:r>
              <a:rPr lang="en-US" sz="1200" b="0" dirty="0">
                <a:solidFill>
                  <a:srgbClr val="000000"/>
                </a:solidFill>
                <a:latin typeface="Courier New" charset="0"/>
              </a:rPr>
              <a:t> deg2reg;</a:t>
            </a:r>
          </a:p>
          <a:p>
            <a:r>
              <a:rPr lang="en-US" sz="1200" b="0" dirty="0">
                <a:solidFill>
                  <a:srgbClr val="000000"/>
                </a:solidFill>
                <a:latin typeface="Courier New" charset="0"/>
              </a:rPr>
              <a:t>X2 = X**</a:t>
            </a:r>
            <a:r>
              <a:rPr lang="en-US" sz="1200" b="1" dirty="0">
                <a:solidFill>
                  <a:srgbClr val="008080"/>
                </a:solidFill>
                <a:latin typeface="Courier New" charset="0"/>
              </a:rPr>
              <a:t>2</a:t>
            </a:r>
            <a:r>
              <a:rPr lang="en-US" sz="1200" b="0" dirty="0">
                <a:solidFill>
                  <a:srgbClr val="000000"/>
                </a:solidFill>
                <a:latin typeface="Courier New" charset="0"/>
              </a:rPr>
              <a:t>;</a:t>
            </a:r>
          </a:p>
          <a:p>
            <a:r>
              <a:rPr lang="en-US" sz="1200" b="0" dirty="0">
                <a:solidFill>
                  <a:srgbClr val="000000"/>
                </a:solidFill>
                <a:latin typeface="Courier New" charset="0"/>
              </a:rPr>
              <a:t>X3 = X**</a:t>
            </a:r>
            <a:r>
              <a:rPr lang="en-US" sz="1200" b="1" dirty="0">
                <a:solidFill>
                  <a:srgbClr val="008080"/>
                </a:solidFill>
                <a:latin typeface="Courier New" charset="0"/>
              </a:rPr>
              <a:t>3</a:t>
            </a:r>
            <a:r>
              <a:rPr lang="en-US" sz="1200" b="0" dirty="0">
                <a:solidFill>
                  <a:srgbClr val="000000"/>
                </a:solidFill>
                <a:latin typeface="Courier New" charset="0"/>
              </a:rPr>
              <a:t>;</a:t>
            </a:r>
          </a:p>
          <a:p>
            <a:r>
              <a:rPr lang="en-US" sz="1200" b="0" dirty="0">
                <a:solidFill>
                  <a:srgbClr val="000000"/>
                </a:solidFill>
                <a:latin typeface="Courier New" charset="0"/>
              </a:rPr>
              <a:t>X4 = X**</a:t>
            </a:r>
            <a:r>
              <a:rPr lang="en-US" sz="1200" b="1" dirty="0">
                <a:solidFill>
                  <a:srgbClr val="008080"/>
                </a:solidFill>
                <a:latin typeface="Courier New" charset="0"/>
              </a:rPr>
              <a:t>4</a:t>
            </a:r>
            <a:r>
              <a:rPr lang="en-US" sz="1200" b="0" dirty="0">
                <a:solidFill>
                  <a:srgbClr val="000000"/>
                </a:solidFill>
                <a:latin typeface="Courier New" charset="0"/>
              </a:rPr>
              <a:t>;</a:t>
            </a:r>
          </a:p>
          <a:p>
            <a:r>
              <a:rPr lang="en-US" sz="1200" b="0" dirty="0">
                <a:solidFill>
                  <a:srgbClr val="000000"/>
                </a:solidFill>
                <a:latin typeface="Courier New" charset="0"/>
              </a:rPr>
              <a:t>X5 = X**</a:t>
            </a:r>
            <a:r>
              <a:rPr lang="en-US" sz="1200" b="1" dirty="0">
                <a:solidFill>
                  <a:srgbClr val="008080"/>
                </a:solidFill>
                <a:latin typeface="Courier New" charset="0"/>
              </a:rPr>
              <a:t>5</a:t>
            </a:r>
            <a:r>
              <a:rPr lang="en-US" sz="1200" b="0" dirty="0">
                <a:solidFill>
                  <a:srgbClr val="000000"/>
                </a:solidFill>
                <a:latin typeface="Courier New" charset="0"/>
              </a:rPr>
              <a:t>;</a:t>
            </a:r>
          </a:p>
          <a:p>
            <a:r>
              <a:rPr lang="en-US" sz="1200" b="0" dirty="0">
                <a:solidFill>
                  <a:srgbClr val="000000"/>
                </a:solidFill>
                <a:latin typeface="Courier New" charset="0"/>
              </a:rPr>
              <a:t>X6 = X**</a:t>
            </a:r>
            <a:r>
              <a:rPr lang="en-US" sz="1200" b="1" dirty="0">
                <a:solidFill>
                  <a:srgbClr val="008080"/>
                </a:solidFill>
                <a:latin typeface="Courier New" charset="0"/>
              </a:rPr>
              <a:t>6</a:t>
            </a:r>
            <a:r>
              <a:rPr lang="en-US" sz="1200" b="0" dirty="0">
                <a:solidFill>
                  <a:srgbClr val="000000"/>
                </a:solidFill>
                <a:latin typeface="Courier New" charset="0"/>
              </a:rPr>
              <a:t>;</a:t>
            </a:r>
          </a:p>
          <a:p>
            <a:r>
              <a:rPr lang="en-US" sz="1200" b="0" dirty="0">
                <a:solidFill>
                  <a:srgbClr val="000000"/>
                </a:solidFill>
                <a:latin typeface="Courier New" charset="0"/>
              </a:rPr>
              <a:t>X7 = X**</a:t>
            </a:r>
            <a:r>
              <a:rPr lang="en-US" sz="1200" b="1" dirty="0">
                <a:solidFill>
                  <a:srgbClr val="008080"/>
                </a:solidFill>
                <a:latin typeface="Courier New" charset="0"/>
              </a:rPr>
              <a:t>7</a:t>
            </a:r>
            <a:r>
              <a:rPr lang="en-US" sz="1200" b="0" dirty="0">
                <a:solidFill>
                  <a:srgbClr val="000000"/>
                </a:solidFill>
                <a:latin typeface="Courier New" charset="0"/>
              </a:rPr>
              <a:t>;</a:t>
            </a:r>
          </a:p>
          <a:p>
            <a:r>
              <a:rPr lang="en-US" sz="1200" b="0" dirty="0">
                <a:solidFill>
                  <a:srgbClr val="000000"/>
                </a:solidFill>
                <a:latin typeface="Courier New" charset="0"/>
              </a:rPr>
              <a:t>X8 = X**</a:t>
            </a:r>
            <a:r>
              <a:rPr lang="en-US" sz="1200" b="1" dirty="0">
                <a:solidFill>
                  <a:srgbClr val="008080"/>
                </a:solidFill>
                <a:latin typeface="Courier New" charset="0"/>
              </a:rPr>
              <a:t>8</a:t>
            </a:r>
            <a:r>
              <a:rPr lang="en-US" sz="1200" b="0" dirty="0">
                <a:solidFill>
                  <a:srgbClr val="000000"/>
                </a:solidFill>
                <a:latin typeface="Courier New" charset="0"/>
              </a:rPr>
              <a:t>;</a:t>
            </a:r>
          </a:p>
          <a:p>
            <a:r>
              <a:rPr lang="en-US" sz="1200" b="0" dirty="0">
                <a:solidFill>
                  <a:srgbClr val="000000"/>
                </a:solidFill>
                <a:latin typeface="Courier New" charset="0"/>
              </a:rPr>
              <a:t>X9 = X**</a:t>
            </a:r>
            <a:r>
              <a:rPr lang="en-US" sz="1200" b="1" dirty="0">
                <a:solidFill>
                  <a:srgbClr val="008080"/>
                </a:solidFill>
                <a:latin typeface="Courier New" charset="0"/>
              </a:rPr>
              <a:t>9</a:t>
            </a:r>
            <a:r>
              <a:rPr lang="en-US" sz="1200" b="0" dirty="0">
                <a:solidFill>
                  <a:srgbClr val="000000"/>
                </a:solidFill>
                <a:latin typeface="Courier New" charset="0"/>
              </a:rPr>
              <a:t>;</a:t>
            </a:r>
          </a:p>
          <a:p>
            <a:r>
              <a:rPr lang="en-US" sz="1200" b="0" dirty="0">
                <a:solidFill>
                  <a:srgbClr val="000000"/>
                </a:solidFill>
                <a:latin typeface="Courier New" charset="0"/>
              </a:rPr>
              <a:t>X10 = X**</a:t>
            </a:r>
            <a:r>
              <a:rPr lang="en-US" sz="1200" b="1" dirty="0">
                <a:solidFill>
                  <a:srgbClr val="008080"/>
                </a:solidFill>
                <a:latin typeface="Courier New" charset="0"/>
              </a:rPr>
              <a:t>10</a:t>
            </a:r>
            <a:r>
              <a:rPr lang="en-US" sz="1200" b="0" dirty="0">
                <a:solidFill>
                  <a:srgbClr val="000000"/>
                </a:solidFill>
                <a:latin typeface="Courier New" charset="0"/>
              </a:rPr>
              <a:t>;</a:t>
            </a:r>
          </a:p>
          <a:p>
            <a:r>
              <a:rPr lang="en-US" sz="1200" b="0" dirty="0">
                <a:solidFill>
                  <a:srgbClr val="000000"/>
                </a:solidFill>
                <a:latin typeface="Courier New" charset="0"/>
              </a:rPr>
              <a:t>X11 = X**</a:t>
            </a:r>
            <a:r>
              <a:rPr lang="en-US" sz="1200" b="1" dirty="0">
                <a:solidFill>
                  <a:srgbClr val="008080"/>
                </a:solidFill>
                <a:latin typeface="Courier New" charset="0"/>
              </a:rPr>
              <a:t>11</a:t>
            </a:r>
            <a:r>
              <a:rPr lang="en-US" sz="1200" b="0" dirty="0">
                <a:solidFill>
                  <a:srgbClr val="000000"/>
                </a:solidFill>
                <a:latin typeface="Courier New" charset="0"/>
              </a:rPr>
              <a:t>;</a:t>
            </a:r>
          </a:p>
          <a:p>
            <a:r>
              <a:rPr lang="en-US" sz="1200" b="0" dirty="0">
                <a:solidFill>
                  <a:srgbClr val="000000"/>
                </a:solidFill>
                <a:latin typeface="Courier New" charset="0"/>
              </a:rPr>
              <a:t>X12 = X**</a:t>
            </a:r>
            <a:r>
              <a:rPr lang="en-US" sz="1200" b="1" dirty="0">
                <a:solidFill>
                  <a:srgbClr val="008080"/>
                </a:solidFill>
                <a:latin typeface="Courier New" charset="0"/>
              </a:rPr>
              <a:t>12</a:t>
            </a:r>
            <a:r>
              <a:rPr lang="en-US" sz="1200" b="0" dirty="0">
                <a:solidFill>
                  <a:srgbClr val="000000"/>
                </a:solidFill>
                <a:latin typeface="Courier New" charset="0"/>
              </a:rPr>
              <a:t>;</a:t>
            </a:r>
          </a:p>
          <a:p>
            <a:r>
              <a:rPr lang="en-US" sz="1200" b="0" dirty="0">
                <a:solidFill>
                  <a:srgbClr val="000000"/>
                </a:solidFill>
                <a:latin typeface="Courier New" charset="0"/>
              </a:rPr>
              <a:t>X13 = X**</a:t>
            </a:r>
            <a:r>
              <a:rPr lang="en-US" sz="1200" b="1" dirty="0">
                <a:solidFill>
                  <a:srgbClr val="008080"/>
                </a:solidFill>
                <a:latin typeface="Courier New" charset="0"/>
              </a:rPr>
              <a:t>13</a:t>
            </a:r>
            <a:r>
              <a:rPr lang="en-US" sz="1200" b="0" dirty="0">
                <a:solidFill>
                  <a:srgbClr val="000000"/>
                </a:solidFill>
                <a:latin typeface="Courier New" charset="0"/>
              </a:rPr>
              <a:t>;</a:t>
            </a:r>
          </a:p>
          <a:p>
            <a:r>
              <a:rPr lang="en-US" sz="1200" b="0" dirty="0">
                <a:solidFill>
                  <a:srgbClr val="000000"/>
                </a:solidFill>
                <a:latin typeface="Courier New" charset="0"/>
              </a:rPr>
              <a:t>X14 = X**</a:t>
            </a:r>
            <a:r>
              <a:rPr lang="en-US" sz="1200" b="1" dirty="0">
                <a:solidFill>
                  <a:srgbClr val="008080"/>
                </a:solidFill>
                <a:latin typeface="Courier New" charset="0"/>
              </a:rPr>
              <a:t>14</a:t>
            </a:r>
            <a:r>
              <a:rPr lang="en-US" sz="1200" b="0" dirty="0">
                <a:solidFill>
                  <a:srgbClr val="000000"/>
                </a:solidFill>
                <a:latin typeface="Courier New" charset="0"/>
              </a:rPr>
              <a:t>;</a:t>
            </a:r>
          </a:p>
          <a:p>
            <a:r>
              <a:rPr lang="en-US" sz="1200" b="0" dirty="0">
                <a:solidFill>
                  <a:srgbClr val="000000"/>
                </a:solidFill>
                <a:latin typeface="Courier New" charset="0"/>
              </a:rPr>
              <a:t>X15 = X**</a:t>
            </a:r>
            <a:r>
              <a:rPr lang="en-US" sz="1200" b="1" dirty="0">
                <a:solidFill>
                  <a:srgbClr val="008080"/>
                </a:solidFill>
                <a:latin typeface="Courier New" charset="0"/>
              </a:rPr>
              <a:t>15</a:t>
            </a:r>
            <a:r>
              <a:rPr lang="en-US" sz="1200" b="0" dirty="0">
                <a:solidFill>
                  <a:srgbClr val="000000"/>
                </a:solidFill>
                <a:latin typeface="Courier New" charset="0"/>
              </a:rPr>
              <a:t>;</a:t>
            </a:r>
          </a:p>
          <a:p>
            <a:r>
              <a:rPr lang="en-US" sz="1200" b="0" dirty="0">
                <a:solidFill>
                  <a:srgbClr val="000000"/>
                </a:solidFill>
                <a:latin typeface="Courier New" charset="0"/>
              </a:rPr>
              <a:t>X16 = X**</a:t>
            </a:r>
            <a:r>
              <a:rPr lang="en-US" sz="1200" b="1" dirty="0">
                <a:solidFill>
                  <a:srgbClr val="008080"/>
                </a:solidFill>
                <a:latin typeface="Courier New" charset="0"/>
              </a:rPr>
              <a:t>16</a:t>
            </a:r>
            <a:r>
              <a:rPr lang="en-US" sz="1200" b="0" dirty="0">
                <a:solidFill>
                  <a:srgbClr val="000000"/>
                </a:solidFill>
                <a:latin typeface="Courier New" charset="0"/>
              </a:rPr>
              <a:t>;</a:t>
            </a:r>
          </a:p>
          <a:p>
            <a:r>
              <a:rPr lang="en-US" sz="1200" b="0" dirty="0">
                <a:solidFill>
                  <a:srgbClr val="000000"/>
                </a:solidFill>
                <a:latin typeface="Courier New" charset="0"/>
              </a:rPr>
              <a:t>X17 = X**</a:t>
            </a:r>
            <a:r>
              <a:rPr lang="en-US" sz="1200" b="1" dirty="0">
                <a:solidFill>
                  <a:srgbClr val="008080"/>
                </a:solidFill>
                <a:latin typeface="Courier New" charset="0"/>
              </a:rPr>
              <a:t>17</a:t>
            </a:r>
            <a:r>
              <a:rPr lang="en-US" sz="1200" b="0" dirty="0">
                <a:solidFill>
                  <a:srgbClr val="000000"/>
                </a:solidFill>
                <a:latin typeface="Courier New" charset="0"/>
              </a:rPr>
              <a:t>;</a:t>
            </a:r>
          </a:p>
          <a:p>
            <a:r>
              <a:rPr lang="uk-UA" sz="1200" b="0" dirty="0">
                <a:solidFill>
                  <a:srgbClr val="000000"/>
                </a:solidFill>
                <a:latin typeface="Courier New" charset="0"/>
              </a:rPr>
              <a:t>;</a:t>
            </a:r>
            <a:endParaRPr lang="en-US" sz="1200" dirty="0"/>
          </a:p>
        </p:txBody>
      </p:sp>
      <p:sp>
        <p:nvSpPr>
          <p:cNvPr id="7" name="Rectangle 6"/>
          <p:cNvSpPr/>
          <p:nvPr/>
        </p:nvSpPr>
        <p:spPr>
          <a:xfrm>
            <a:off x="231421" y="2232554"/>
            <a:ext cx="1879600" cy="3416320"/>
          </a:xfrm>
          <a:prstGeom prst="rect">
            <a:avLst/>
          </a:prstGeom>
        </p:spPr>
        <p:txBody>
          <a:bodyPr wrap="square">
            <a:spAutoFit/>
          </a:bodyPr>
          <a:lstStyle/>
          <a:p>
            <a:r>
              <a:rPr lang="en-US" sz="900" b="1" dirty="0">
                <a:solidFill>
                  <a:srgbClr val="000080"/>
                </a:solidFill>
                <a:latin typeface="Courier New" charset="0"/>
              </a:rPr>
              <a:t>data</a:t>
            </a:r>
            <a:r>
              <a:rPr lang="en-US" sz="900" b="0" dirty="0">
                <a:solidFill>
                  <a:srgbClr val="000000"/>
                </a:solidFill>
                <a:latin typeface="Courier New" charset="0"/>
              </a:rPr>
              <a:t> deg2reg;</a:t>
            </a:r>
          </a:p>
          <a:p>
            <a:r>
              <a:rPr lang="en-US" sz="900" b="0" dirty="0">
                <a:solidFill>
                  <a:srgbClr val="0000FF"/>
                </a:solidFill>
                <a:latin typeface="Courier New" charset="0"/>
              </a:rPr>
              <a:t>input</a:t>
            </a:r>
            <a:r>
              <a:rPr lang="en-US" sz="900" b="0" dirty="0">
                <a:solidFill>
                  <a:srgbClr val="000000"/>
                </a:solidFill>
                <a:latin typeface="Courier New" charset="0"/>
              </a:rPr>
              <a:t> X	Y;</a:t>
            </a:r>
          </a:p>
          <a:p>
            <a:r>
              <a:rPr lang="en-US" sz="900" b="0" dirty="0" err="1">
                <a:solidFill>
                  <a:srgbClr val="0000FF"/>
                </a:solidFill>
                <a:latin typeface="Courier New" charset="0"/>
              </a:rPr>
              <a:t>datalines</a:t>
            </a:r>
            <a:r>
              <a:rPr lang="en-US" sz="900" b="0" dirty="0">
                <a:solidFill>
                  <a:srgbClr val="000000"/>
                </a:solidFill>
                <a:latin typeface="Courier New" charset="0"/>
              </a:rPr>
              <a:t>;</a:t>
            </a:r>
          </a:p>
          <a:p>
            <a:r>
              <a:rPr lang="hr-HR" sz="900" b="0" dirty="0">
                <a:solidFill>
                  <a:srgbClr val="000000"/>
                </a:solidFill>
                <a:latin typeface="Courier New" charset="0"/>
              </a:rPr>
              <a:t>0.5	2.162803</a:t>
            </a:r>
          </a:p>
          <a:p>
            <a:r>
              <a:rPr lang="is-IS" sz="900" b="0" dirty="0">
                <a:solidFill>
                  <a:srgbClr val="000000"/>
                </a:solidFill>
                <a:latin typeface="Courier New" charset="0"/>
              </a:rPr>
              <a:t>1	-2.732728</a:t>
            </a:r>
          </a:p>
          <a:p>
            <a:r>
              <a:rPr lang="hr-HR" sz="900" b="0" dirty="0">
                <a:solidFill>
                  <a:srgbClr val="000000"/>
                </a:solidFill>
                <a:latin typeface="Courier New" charset="0"/>
              </a:rPr>
              <a:t>1.5	-4.909935</a:t>
            </a:r>
          </a:p>
          <a:p>
            <a:r>
              <a:rPr lang="is-IS" sz="900" b="0" dirty="0">
                <a:solidFill>
                  <a:srgbClr val="000000"/>
                </a:solidFill>
                <a:latin typeface="Courier New" charset="0"/>
              </a:rPr>
              <a:t>2	-7.143579</a:t>
            </a:r>
          </a:p>
          <a:p>
            <a:r>
              <a:rPr lang="is-IS" sz="900" b="0" dirty="0">
                <a:solidFill>
                  <a:srgbClr val="000000"/>
                </a:solidFill>
                <a:latin typeface="Courier New" charset="0"/>
              </a:rPr>
              <a:t>2.5	-10.244069</a:t>
            </a:r>
          </a:p>
          <a:p>
            <a:r>
              <a:rPr lang="nb-NO" sz="900" b="0" dirty="0">
                <a:solidFill>
                  <a:srgbClr val="000000"/>
                </a:solidFill>
                <a:latin typeface="Courier New" charset="0"/>
              </a:rPr>
              <a:t>3	-7.393485</a:t>
            </a:r>
          </a:p>
          <a:p>
            <a:r>
              <a:rPr lang="hr-HR" sz="900" b="0" dirty="0">
                <a:solidFill>
                  <a:srgbClr val="000000"/>
                </a:solidFill>
                <a:latin typeface="Courier New" charset="0"/>
              </a:rPr>
              <a:t>3.5	-11.577039</a:t>
            </a:r>
          </a:p>
          <a:p>
            <a:r>
              <a:rPr lang="nb-NO" sz="900" b="0" dirty="0">
                <a:solidFill>
                  <a:srgbClr val="000000"/>
                </a:solidFill>
                <a:latin typeface="Courier New" charset="0"/>
              </a:rPr>
              <a:t>4	-11.335592</a:t>
            </a:r>
          </a:p>
          <a:p>
            <a:r>
              <a:rPr lang="en-US" sz="900" b="0" dirty="0">
                <a:solidFill>
                  <a:srgbClr val="000000"/>
                </a:solidFill>
                <a:latin typeface="Courier New" charset="0"/>
              </a:rPr>
              <a:t>4.5	-11.870248</a:t>
            </a:r>
          </a:p>
          <a:p>
            <a:r>
              <a:rPr lang="cs-CZ" sz="900" b="0" dirty="0">
                <a:solidFill>
                  <a:srgbClr val="000000"/>
                </a:solidFill>
                <a:latin typeface="Courier New" charset="0"/>
              </a:rPr>
              <a:t>5	-14.012744</a:t>
            </a:r>
          </a:p>
          <a:p>
            <a:r>
              <a:rPr lang="cs-CZ" sz="900" b="0" dirty="0">
                <a:solidFill>
                  <a:srgbClr val="000000"/>
                </a:solidFill>
                <a:latin typeface="Courier New" charset="0"/>
              </a:rPr>
              <a:t>5.5	-14.396186</a:t>
            </a:r>
          </a:p>
          <a:p>
            <a:r>
              <a:rPr lang="nb-NO" sz="900" b="0" dirty="0">
                <a:solidFill>
                  <a:srgbClr val="000000"/>
                </a:solidFill>
                <a:latin typeface="Courier New" charset="0"/>
              </a:rPr>
              <a:t>6	-11.117686</a:t>
            </a:r>
          </a:p>
          <a:p>
            <a:r>
              <a:rPr lang="cs-CZ" sz="900" b="0" dirty="0">
                <a:solidFill>
                  <a:srgbClr val="000000"/>
                </a:solidFill>
                <a:latin typeface="Courier New" charset="0"/>
              </a:rPr>
              <a:t>6.5	-14.393506</a:t>
            </a:r>
          </a:p>
          <a:p>
            <a:r>
              <a:rPr lang="is-IS" sz="900" b="0" dirty="0">
                <a:solidFill>
                  <a:srgbClr val="000000"/>
                </a:solidFill>
                <a:latin typeface="Courier New" charset="0"/>
              </a:rPr>
              <a:t>7	-12.918408</a:t>
            </a:r>
          </a:p>
          <a:p>
            <a:r>
              <a:rPr lang="hr-HR" sz="900" b="0" dirty="0">
                <a:solidFill>
                  <a:srgbClr val="000000"/>
                </a:solidFill>
                <a:latin typeface="Courier New" charset="0"/>
              </a:rPr>
              <a:t>7.5	-12.11928</a:t>
            </a:r>
          </a:p>
          <a:p>
            <a:r>
              <a:rPr lang="hr-HR" sz="900" b="0" dirty="0">
                <a:solidFill>
                  <a:srgbClr val="000000"/>
                </a:solidFill>
                <a:latin typeface="Courier New" charset="0"/>
              </a:rPr>
              <a:t>8	-12.177728</a:t>
            </a:r>
          </a:p>
          <a:p>
            <a:r>
              <a:rPr lang="tr-TR" sz="900" b="0" dirty="0">
                <a:solidFill>
                  <a:srgbClr val="000000"/>
                </a:solidFill>
                <a:latin typeface="Courier New" charset="0"/>
              </a:rPr>
              <a:t>8.5	-10.488212</a:t>
            </a:r>
          </a:p>
          <a:p>
            <a:r>
              <a:rPr lang="hr-HR" sz="900" b="0" dirty="0">
                <a:solidFill>
                  <a:srgbClr val="000000"/>
                </a:solidFill>
                <a:latin typeface="Courier New" charset="0"/>
              </a:rPr>
              <a:t>9	-8.907172</a:t>
            </a:r>
          </a:p>
          <a:p>
            <a:r>
              <a:rPr lang="hr-HR" sz="900" b="0" dirty="0">
                <a:solidFill>
                  <a:srgbClr val="000000"/>
                </a:solidFill>
                <a:latin typeface="Courier New" charset="0"/>
              </a:rPr>
              <a:t>9.5	-10.683296</a:t>
            </a:r>
          </a:p>
          <a:p>
            <a:r>
              <a:rPr lang="is-IS" sz="900" b="0" dirty="0">
                <a:solidFill>
                  <a:srgbClr val="000000"/>
                </a:solidFill>
                <a:latin typeface="Courier New" charset="0"/>
              </a:rPr>
              <a:t>10	-8.373729</a:t>
            </a:r>
          </a:p>
          <a:p>
            <a:r>
              <a:rPr lang="uk-UA" sz="900" b="0" dirty="0">
                <a:solidFill>
                  <a:srgbClr val="000000"/>
                </a:solidFill>
                <a:latin typeface="Courier New" charset="0"/>
              </a:rPr>
              <a:t>;</a:t>
            </a:r>
          </a:p>
        </p:txBody>
      </p:sp>
      <p:sp>
        <p:nvSpPr>
          <p:cNvPr id="8" name="Rectangle 7"/>
          <p:cNvSpPr/>
          <p:nvPr/>
        </p:nvSpPr>
        <p:spPr>
          <a:xfrm>
            <a:off x="5288847" y="2322865"/>
            <a:ext cx="1907823" cy="3416320"/>
          </a:xfrm>
          <a:prstGeom prst="rect">
            <a:avLst/>
          </a:prstGeom>
        </p:spPr>
        <p:txBody>
          <a:bodyPr wrap="square">
            <a:spAutoFit/>
          </a:bodyPr>
          <a:lstStyle/>
          <a:p>
            <a:r>
              <a:rPr lang="en-US" sz="900" b="1" dirty="0">
                <a:solidFill>
                  <a:srgbClr val="000080"/>
                </a:solidFill>
                <a:latin typeface="Courier New" charset="0"/>
              </a:rPr>
              <a:t>data</a:t>
            </a:r>
            <a:r>
              <a:rPr lang="en-US" sz="900" b="0" dirty="0">
                <a:solidFill>
                  <a:srgbClr val="000000"/>
                </a:solidFill>
                <a:latin typeface="Courier New" charset="0"/>
              </a:rPr>
              <a:t> test;</a:t>
            </a:r>
          </a:p>
          <a:p>
            <a:r>
              <a:rPr lang="en-US" sz="900" b="0" dirty="0">
                <a:solidFill>
                  <a:srgbClr val="0000FF"/>
                </a:solidFill>
                <a:latin typeface="Courier New" charset="0"/>
              </a:rPr>
              <a:t>input</a:t>
            </a:r>
            <a:r>
              <a:rPr lang="en-US" sz="900" b="0" dirty="0">
                <a:solidFill>
                  <a:srgbClr val="000000"/>
                </a:solidFill>
                <a:latin typeface="Courier New" charset="0"/>
              </a:rPr>
              <a:t> X	Y;</a:t>
            </a:r>
          </a:p>
          <a:p>
            <a:r>
              <a:rPr lang="en-US" sz="900" b="0" dirty="0" err="1">
                <a:solidFill>
                  <a:srgbClr val="0000FF"/>
                </a:solidFill>
                <a:latin typeface="Courier New" charset="0"/>
              </a:rPr>
              <a:t>datalines</a:t>
            </a:r>
            <a:r>
              <a:rPr lang="en-US" sz="900" b="0" dirty="0">
                <a:solidFill>
                  <a:srgbClr val="000000"/>
                </a:solidFill>
                <a:latin typeface="Courier New" charset="0"/>
              </a:rPr>
              <a:t>;</a:t>
            </a:r>
          </a:p>
          <a:p>
            <a:r>
              <a:rPr lang="nb-NO" sz="900" b="0" dirty="0">
                <a:solidFill>
                  <a:srgbClr val="000000"/>
                </a:solidFill>
                <a:latin typeface="Courier New" charset="0"/>
              </a:rPr>
              <a:t>0.5	1.408662</a:t>
            </a:r>
          </a:p>
          <a:p>
            <a:r>
              <a:rPr lang="hr-HR" sz="900" b="0" dirty="0">
                <a:solidFill>
                  <a:srgbClr val="000000"/>
                </a:solidFill>
                <a:latin typeface="Courier New" charset="0"/>
              </a:rPr>
              <a:t>1	-4.03821</a:t>
            </a:r>
          </a:p>
          <a:p>
            <a:r>
              <a:rPr lang="nb-NO" sz="900" b="0" dirty="0">
                <a:solidFill>
                  <a:srgbClr val="000000"/>
                </a:solidFill>
                <a:latin typeface="Courier New" charset="0"/>
              </a:rPr>
              <a:t>1.5	-5.367689</a:t>
            </a:r>
          </a:p>
          <a:p>
            <a:r>
              <a:rPr lang="is-IS" sz="900" b="0" dirty="0">
                <a:solidFill>
                  <a:srgbClr val="000000"/>
                </a:solidFill>
                <a:latin typeface="Courier New" charset="0"/>
              </a:rPr>
              <a:t>2	-5.299756</a:t>
            </a:r>
          </a:p>
          <a:p>
            <a:r>
              <a:rPr lang="cs-CZ" sz="900" b="0" dirty="0">
                <a:solidFill>
                  <a:srgbClr val="000000"/>
                </a:solidFill>
                <a:latin typeface="Courier New" charset="0"/>
              </a:rPr>
              <a:t>2.5	-9.363149</a:t>
            </a:r>
          </a:p>
          <a:p>
            <a:r>
              <a:rPr lang="uk-UA" sz="900" b="0" dirty="0">
                <a:solidFill>
                  <a:srgbClr val="000000"/>
                </a:solidFill>
                <a:latin typeface="Courier New" charset="0"/>
              </a:rPr>
              <a:t>3	-7.603961</a:t>
            </a:r>
          </a:p>
          <a:p>
            <a:r>
              <a:rPr lang="hr-HR" sz="900" b="0" dirty="0">
                <a:solidFill>
                  <a:srgbClr val="000000"/>
                </a:solidFill>
                <a:latin typeface="Courier New" charset="0"/>
              </a:rPr>
              <a:t>3.5	-9.708383</a:t>
            </a:r>
          </a:p>
          <a:p>
            <a:r>
              <a:rPr lang="is-IS" sz="900" b="0" dirty="0">
                <a:solidFill>
                  <a:srgbClr val="000000"/>
                </a:solidFill>
                <a:latin typeface="Courier New" charset="0"/>
              </a:rPr>
              <a:t>4	-11.026383</a:t>
            </a:r>
          </a:p>
          <a:p>
            <a:r>
              <a:rPr lang="hr-HR" sz="900" b="0" dirty="0">
                <a:solidFill>
                  <a:srgbClr val="000000"/>
                </a:solidFill>
                <a:latin typeface="Courier New" charset="0"/>
              </a:rPr>
              <a:t>4.5	-10.830696</a:t>
            </a:r>
          </a:p>
          <a:p>
            <a:r>
              <a:rPr lang="is-IS" sz="900" b="0" dirty="0">
                <a:solidFill>
                  <a:srgbClr val="000000"/>
                </a:solidFill>
                <a:latin typeface="Courier New" charset="0"/>
              </a:rPr>
              <a:t>5	-12.650045</a:t>
            </a:r>
          </a:p>
          <a:p>
            <a:r>
              <a:rPr lang="hr-HR" sz="900" b="0" dirty="0">
                <a:solidFill>
                  <a:srgbClr val="000000"/>
                </a:solidFill>
                <a:latin typeface="Courier New" charset="0"/>
              </a:rPr>
              <a:t>5.5	-13.064715</a:t>
            </a:r>
          </a:p>
          <a:p>
            <a:r>
              <a:rPr lang="cs-CZ" sz="900" b="0" dirty="0">
                <a:solidFill>
                  <a:srgbClr val="000000"/>
                </a:solidFill>
                <a:latin typeface="Courier New" charset="0"/>
              </a:rPr>
              <a:t>6	-14.168313</a:t>
            </a:r>
          </a:p>
          <a:p>
            <a:r>
              <a:rPr lang="is-IS" sz="900" b="0" dirty="0">
                <a:solidFill>
                  <a:srgbClr val="000000"/>
                </a:solidFill>
                <a:latin typeface="Courier New" charset="0"/>
              </a:rPr>
              <a:t>6.5	-13.300585</a:t>
            </a:r>
          </a:p>
          <a:p>
            <a:r>
              <a:rPr lang="hr-HR" sz="900" b="0" dirty="0">
                <a:solidFill>
                  <a:srgbClr val="000000"/>
                </a:solidFill>
                <a:latin typeface="Courier New" charset="0"/>
              </a:rPr>
              <a:t>7	-12.033283</a:t>
            </a:r>
          </a:p>
          <a:p>
            <a:r>
              <a:rPr lang="hr-HR" sz="900" b="0" dirty="0">
                <a:solidFill>
                  <a:srgbClr val="000000"/>
                </a:solidFill>
                <a:latin typeface="Courier New" charset="0"/>
              </a:rPr>
              <a:t>7.5	-12.670502</a:t>
            </a:r>
          </a:p>
          <a:p>
            <a:r>
              <a:rPr lang="it-IT" sz="900" b="0" dirty="0">
                <a:solidFill>
                  <a:srgbClr val="000000"/>
                </a:solidFill>
                <a:latin typeface="Courier New" charset="0"/>
              </a:rPr>
              <a:t>8	-13.489878</a:t>
            </a:r>
          </a:p>
          <a:p>
            <a:r>
              <a:rPr lang="hr-HR" sz="900" b="0" dirty="0">
                <a:solidFill>
                  <a:srgbClr val="000000"/>
                </a:solidFill>
                <a:latin typeface="Courier New" charset="0"/>
              </a:rPr>
              <a:t>8.5	-11.35686</a:t>
            </a:r>
          </a:p>
          <a:p>
            <a:r>
              <a:rPr lang="cs-CZ" sz="900" b="0" dirty="0">
                <a:solidFill>
                  <a:srgbClr val="000000"/>
                </a:solidFill>
                <a:latin typeface="Courier New" charset="0"/>
              </a:rPr>
              <a:t>9	-11.349835</a:t>
            </a:r>
          </a:p>
          <a:p>
            <a:r>
              <a:rPr lang="hr-HR" sz="900" b="0" dirty="0">
                <a:solidFill>
                  <a:srgbClr val="000000"/>
                </a:solidFill>
                <a:latin typeface="Courier New" charset="0"/>
              </a:rPr>
              <a:t>9.5	-8.546844</a:t>
            </a:r>
          </a:p>
          <a:p>
            <a:r>
              <a:rPr lang="is-IS" sz="900" b="0" dirty="0">
                <a:solidFill>
                  <a:srgbClr val="000000"/>
                </a:solidFill>
                <a:latin typeface="Courier New" charset="0"/>
              </a:rPr>
              <a:t>10	-7.332064</a:t>
            </a:r>
          </a:p>
          <a:p>
            <a:r>
              <a:rPr lang="uk-UA" sz="900" b="0" dirty="0">
                <a:solidFill>
                  <a:srgbClr val="000000"/>
                </a:solidFill>
                <a:latin typeface="Courier New" charset="0"/>
              </a:rPr>
              <a:t>;</a:t>
            </a:r>
            <a:endParaRPr lang="en-US" sz="900" dirty="0"/>
          </a:p>
        </p:txBody>
      </p:sp>
      <p:sp>
        <p:nvSpPr>
          <p:cNvPr id="9" name="Rectangle 8"/>
          <p:cNvSpPr/>
          <p:nvPr/>
        </p:nvSpPr>
        <p:spPr>
          <a:xfrm>
            <a:off x="7375171" y="2232554"/>
            <a:ext cx="1543051" cy="3600986"/>
          </a:xfrm>
          <a:prstGeom prst="rect">
            <a:avLst/>
          </a:prstGeom>
        </p:spPr>
        <p:txBody>
          <a:bodyPr wrap="square">
            <a:spAutoFit/>
          </a:bodyPr>
          <a:lstStyle/>
          <a:p>
            <a:r>
              <a:rPr lang="en-US" sz="1200" b="1" dirty="0">
                <a:solidFill>
                  <a:srgbClr val="000080"/>
                </a:solidFill>
                <a:latin typeface="Courier New" charset="0"/>
              </a:rPr>
              <a:t>data</a:t>
            </a:r>
            <a:r>
              <a:rPr lang="en-US" sz="1200" b="0" dirty="0">
                <a:solidFill>
                  <a:srgbClr val="000000"/>
                </a:solidFill>
                <a:latin typeface="Courier New" charset="0"/>
              </a:rPr>
              <a:t> test;</a:t>
            </a:r>
          </a:p>
          <a:p>
            <a:r>
              <a:rPr lang="en-US" sz="1200" b="0" dirty="0">
                <a:solidFill>
                  <a:srgbClr val="0000FF"/>
                </a:solidFill>
                <a:latin typeface="Courier New" charset="0"/>
              </a:rPr>
              <a:t>set</a:t>
            </a:r>
            <a:r>
              <a:rPr lang="en-US" sz="1200" b="0" dirty="0">
                <a:solidFill>
                  <a:srgbClr val="000000"/>
                </a:solidFill>
                <a:latin typeface="Courier New" charset="0"/>
              </a:rPr>
              <a:t> test;</a:t>
            </a:r>
          </a:p>
          <a:p>
            <a:r>
              <a:rPr lang="en-US" sz="1200" b="0" dirty="0">
                <a:solidFill>
                  <a:srgbClr val="000000"/>
                </a:solidFill>
                <a:latin typeface="Courier New" charset="0"/>
              </a:rPr>
              <a:t>X2 = X**</a:t>
            </a:r>
            <a:r>
              <a:rPr lang="en-US" sz="1200" b="1" dirty="0">
                <a:solidFill>
                  <a:srgbClr val="008080"/>
                </a:solidFill>
                <a:latin typeface="Courier New" charset="0"/>
              </a:rPr>
              <a:t>2</a:t>
            </a:r>
            <a:r>
              <a:rPr lang="en-US" sz="1200" b="0" dirty="0">
                <a:solidFill>
                  <a:srgbClr val="000000"/>
                </a:solidFill>
                <a:latin typeface="Courier New" charset="0"/>
              </a:rPr>
              <a:t>;</a:t>
            </a:r>
          </a:p>
          <a:p>
            <a:r>
              <a:rPr lang="en-US" sz="1200" b="0" dirty="0">
                <a:solidFill>
                  <a:srgbClr val="000000"/>
                </a:solidFill>
                <a:latin typeface="Courier New" charset="0"/>
              </a:rPr>
              <a:t>X3 = X**</a:t>
            </a:r>
            <a:r>
              <a:rPr lang="en-US" sz="1200" b="1" dirty="0">
                <a:solidFill>
                  <a:srgbClr val="008080"/>
                </a:solidFill>
                <a:latin typeface="Courier New" charset="0"/>
              </a:rPr>
              <a:t>3</a:t>
            </a:r>
            <a:r>
              <a:rPr lang="en-US" sz="1200" b="0" dirty="0">
                <a:solidFill>
                  <a:srgbClr val="000000"/>
                </a:solidFill>
                <a:latin typeface="Courier New" charset="0"/>
              </a:rPr>
              <a:t>;</a:t>
            </a:r>
          </a:p>
          <a:p>
            <a:r>
              <a:rPr lang="en-US" sz="1200" b="0" dirty="0">
                <a:solidFill>
                  <a:srgbClr val="000000"/>
                </a:solidFill>
                <a:latin typeface="Courier New" charset="0"/>
              </a:rPr>
              <a:t>X4 = X**</a:t>
            </a:r>
            <a:r>
              <a:rPr lang="en-US" sz="1200" b="1" dirty="0">
                <a:solidFill>
                  <a:srgbClr val="008080"/>
                </a:solidFill>
                <a:latin typeface="Courier New" charset="0"/>
              </a:rPr>
              <a:t>4</a:t>
            </a:r>
            <a:r>
              <a:rPr lang="en-US" sz="1200" b="0" dirty="0">
                <a:solidFill>
                  <a:srgbClr val="000000"/>
                </a:solidFill>
                <a:latin typeface="Courier New" charset="0"/>
              </a:rPr>
              <a:t>;</a:t>
            </a:r>
          </a:p>
          <a:p>
            <a:r>
              <a:rPr lang="en-US" sz="1200" b="0" dirty="0">
                <a:solidFill>
                  <a:srgbClr val="000000"/>
                </a:solidFill>
                <a:latin typeface="Courier New" charset="0"/>
              </a:rPr>
              <a:t>X5 = X**</a:t>
            </a:r>
            <a:r>
              <a:rPr lang="en-US" sz="1200" b="1" dirty="0">
                <a:solidFill>
                  <a:srgbClr val="008080"/>
                </a:solidFill>
                <a:latin typeface="Courier New" charset="0"/>
              </a:rPr>
              <a:t>5</a:t>
            </a:r>
            <a:r>
              <a:rPr lang="en-US" sz="1200" b="0" dirty="0">
                <a:solidFill>
                  <a:srgbClr val="000000"/>
                </a:solidFill>
                <a:latin typeface="Courier New" charset="0"/>
              </a:rPr>
              <a:t>;</a:t>
            </a:r>
          </a:p>
          <a:p>
            <a:r>
              <a:rPr lang="en-US" sz="1200" b="0" dirty="0">
                <a:solidFill>
                  <a:srgbClr val="000000"/>
                </a:solidFill>
                <a:latin typeface="Courier New" charset="0"/>
              </a:rPr>
              <a:t>X6 = X**</a:t>
            </a:r>
            <a:r>
              <a:rPr lang="en-US" sz="1200" b="1" dirty="0">
                <a:solidFill>
                  <a:srgbClr val="008080"/>
                </a:solidFill>
                <a:latin typeface="Courier New" charset="0"/>
              </a:rPr>
              <a:t>6</a:t>
            </a:r>
            <a:r>
              <a:rPr lang="en-US" sz="1200" b="0" dirty="0">
                <a:solidFill>
                  <a:srgbClr val="000000"/>
                </a:solidFill>
                <a:latin typeface="Courier New" charset="0"/>
              </a:rPr>
              <a:t>;</a:t>
            </a:r>
          </a:p>
          <a:p>
            <a:r>
              <a:rPr lang="en-US" sz="1200" b="0" dirty="0">
                <a:solidFill>
                  <a:srgbClr val="000000"/>
                </a:solidFill>
                <a:latin typeface="Courier New" charset="0"/>
              </a:rPr>
              <a:t>X7 = X**</a:t>
            </a:r>
            <a:r>
              <a:rPr lang="en-US" sz="1200" b="1" dirty="0">
                <a:solidFill>
                  <a:srgbClr val="008080"/>
                </a:solidFill>
                <a:latin typeface="Courier New" charset="0"/>
              </a:rPr>
              <a:t>7</a:t>
            </a:r>
            <a:r>
              <a:rPr lang="en-US" sz="1200" b="0" dirty="0">
                <a:solidFill>
                  <a:srgbClr val="000000"/>
                </a:solidFill>
                <a:latin typeface="Courier New" charset="0"/>
              </a:rPr>
              <a:t>;</a:t>
            </a:r>
          </a:p>
          <a:p>
            <a:r>
              <a:rPr lang="en-US" sz="1200" b="0" dirty="0">
                <a:solidFill>
                  <a:srgbClr val="000000"/>
                </a:solidFill>
                <a:latin typeface="Courier New" charset="0"/>
              </a:rPr>
              <a:t>X8 = X**</a:t>
            </a:r>
            <a:r>
              <a:rPr lang="en-US" sz="1200" b="1" dirty="0">
                <a:solidFill>
                  <a:srgbClr val="008080"/>
                </a:solidFill>
                <a:latin typeface="Courier New" charset="0"/>
              </a:rPr>
              <a:t>8</a:t>
            </a:r>
            <a:r>
              <a:rPr lang="en-US" sz="1200" b="0" dirty="0">
                <a:solidFill>
                  <a:srgbClr val="000000"/>
                </a:solidFill>
                <a:latin typeface="Courier New" charset="0"/>
              </a:rPr>
              <a:t>;</a:t>
            </a:r>
          </a:p>
          <a:p>
            <a:r>
              <a:rPr lang="en-US" sz="1200" b="0" dirty="0">
                <a:solidFill>
                  <a:srgbClr val="000000"/>
                </a:solidFill>
                <a:latin typeface="Courier New" charset="0"/>
              </a:rPr>
              <a:t>X9 = X**</a:t>
            </a:r>
            <a:r>
              <a:rPr lang="en-US" sz="1200" b="1" dirty="0">
                <a:solidFill>
                  <a:srgbClr val="008080"/>
                </a:solidFill>
                <a:latin typeface="Courier New" charset="0"/>
              </a:rPr>
              <a:t>9</a:t>
            </a:r>
            <a:r>
              <a:rPr lang="en-US" sz="1200" b="0" dirty="0">
                <a:solidFill>
                  <a:srgbClr val="000000"/>
                </a:solidFill>
                <a:latin typeface="Courier New" charset="0"/>
              </a:rPr>
              <a:t>;</a:t>
            </a:r>
          </a:p>
          <a:p>
            <a:r>
              <a:rPr lang="en-US" sz="1200" b="0" dirty="0">
                <a:solidFill>
                  <a:srgbClr val="000000"/>
                </a:solidFill>
                <a:latin typeface="Courier New" charset="0"/>
              </a:rPr>
              <a:t>X10 = X**</a:t>
            </a:r>
            <a:r>
              <a:rPr lang="en-US" sz="1200" b="1" dirty="0">
                <a:solidFill>
                  <a:srgbClr val="008080"/>
                </a:solidFill>
                <a:latin typeface="Courier New" charset="0"/>
              </a:rPr>
              <a:t>10</a:t>
            </a:r>
            <a:r>
              <a:rPr lang="en-US" sz="1200" b="0" dirty="0">
                <a:solidFill>
                  <a:srgbClr val="000000"/>
                </a:solidFill>
                <a:latin typeface="Courier New" charset="0"/>
              </a:rPr>
              <a:t>;</a:t>
            </a:r>
          </a:p>
          <a:p>
            <a:r>
              <a:rPr lang="en-US" sz="1200" b="0" dirty="0">
                <a:solidFill>
                  <a:srgbClr val="000000"/>
                </a:solidFill>
                <a:latin typeface="Courier New" charset="0"/>
              </a:rPr>
              <a:t>X11 = X**</a:t>
            </a:r>
            <a:r>
              <a:rPr lang="en-US" sz="1200" b="1" dirty="0">
                <a:solidFill>
                  <a:srgbClr val="008080"/>
                </a:solidFill>
                <a:latin typeface="Courier New" charset="0"/>
              </a:rPr>
              <a:t>11</a:t>
            </a:r>
            <a:r>
              <a:rPr lang="en-US" sz="1200" b="0" dirty="0">
                <a:solidFill>
                  <a:srgbClr val="000000"/>
                </a:solidFill>
                <a:latin typeface="Courier New" charset="0"/>
              </a:rPr>
              <a:t>;</a:t>
            </a:r>
          </a:p>
          <a:p>
            <a:r>
              <a:rPr lang="en-US" sz="1200" b="0" dirty="0">
                <a:solidFill>
                  <a:srgbClr val="000000"/>
                </a:solidFill>
                <a:latin typeface="Courier New" charset="0"/>
              </a:rPr>
              <a:t>X12 = X**</a:t>
            </a:r>
            <a:r>
              <a:rPr lang="en-US" sz="1200" b="1" dirty="0">
                <a:solidFill>
                  <a:srgbClr val="008080"/>
                </a:solidFill>
                <a:latin typeface="Courier New" charset="0"/>
              </a:rPr>
              <a:t>12</a:t>
            </a:r>
            <a:r>
              <a:rPr lang="en-US" sz="1200" b="0" dirty="0">
                <a:solidFill>
                  <a:srgbClr val="000000"/>
                </a:solidFill>
                <a:latin typeface="Courier New" charset="0"/>
              </a:rPr>
              <a:t>;</a:t>
            </a:r>
          </a:p>
          <a:p>
            <a:r>
              <a:rPr lang="en-US" sz="1200" b="0" dirty="0">
                <a:solidFill>
                  <a:srgbClr val="000000"/>
                </a:solidFill>
                <a:latin typeface="Courier New" charset="0"/>
              </a:rPr>
              <a:t>X13 = X**</a:t>
            </a:r>
            <a:r>
              <a:rPr lang="en-US" sz="1200" b="1" dirty="0">
                <a:solidFill>
                  <a:srgbClr val="008080"/>
                </a:solidFill>
                <a:latin typeface="Courier New" charset="0"/>
              </a:rPr>
              <a:t>13</a:t>
            </a:r>
            <a:r>
              <a:rPr lang="en-US" sz="1200" b="0" dirty="0">
                <a:solidFill>
                  <a:srgbClr val="000000"/>
                </a:solidFill>
                <a:latin typeface="Courier New" charset="0"/>
              </a:rPr>
              <a:t>;</a:t>
            </a:r>
          </a:p>
          <a:p>
            <a:r>
              <a:rPr lang="en-US" sz="1200" b="0" dirty="0">
                <a:solidFill>
                  <a:srgbClr val="000000"/>
                </a:solidFill>
                <a:latin typeface="Courier New" charset="0"/>
              </a:rPr>
              <a:t>X14 = X**</a:t>
            </a:r>
            <a:r>
              <a:rPr lang="en-US" sz="1200" b="1" dirty="0">
                <a:solidFill>
                  <a:srgbClr val="008080"/>
                </a:solidFill>
                <a:latin typeface="Courier New" charset="0"/>
              </a:rPr>
              <a:t>14</a:t>
            </a:r>
            <a:r>
              <a:rPr lang="en-US" sz="1200" b="0" dirty="0">
                <a:solidFill>
                  <a:srgbClr val="000000"/>
                </a:solidFill>
                <a:latin typeface="Courier New" charset="0"/>
              </a:rPr>
              <a:t>;</a:t>
            </a:r>
          </a:p>
          <a:p>
            <a:r>
              <a:rPr lang="en-US" sz="1200" b="0" dirty="0">
                <a:solidFill>
                  <a:srgbClr val="000000"/>
                </a:solidFill>
                <a:latin typeface="Courier New" charset="0"/>
              </a:rPr>
              <a:t>X15 = X**</a:t>
            </a:r>
            <a:r>
              <a:rPr lang="en-US" sz="1200" b="1" dirty="0">
                <a:solidFill>
                  <a:srgbClr val="008080"/>
                </a:solidFill>
                <a:latin typeface="Courier New" charset="0"/>
              </a:rPr>
              <a:t>15</a:t>
            </a:r>
            <a:r>
              <a:rPr lang="en-US" sz="1200" b="0" dirty="0">
                <a:solidFill>
                  <a:srgbClr val="000000"/>
                </a:solidFill>
                <a:latin typeface="Courier New" charset="0"/>
              </a:rPr>
              <a:t>;</a:t>
            </a:r>
          </a:p>
          <a:p>
            <a:r>
              <a:rPr lang="en-US" sz="1200" b="0" dirty="0">
                <a:solidFill>
                  <a:srgbClr val="000000"/>
                </a:solidFill>
                <a:latin typeface="Courier New" charset="0"/>
              </a:rPr>
              <a:t>X16 = X**</a:t>
            </a:r>
            <a:r>
              <a:rPr lang="en-US" sz="1200" b="1" dirty="0">
                <a:solidFill>
                  <a:srgbClr val="008080"/>
                </a:solidFill>
                <a:latin typeface="Courier New" charset="0"/>
              </a:rPr>
              <a:t>16</a:t>
            </a:r>
            <a:r>
              <a:rPr lang="en-US" sz="1200" b="0" dirty="0">
                <a:solidFill>
                  <a:srgbClr val="000000"/>
                </a:solidFill>
                <a:latin typeface="Courier New" charset="0"/>
              </a:rPr>
              <a:t>;</a:t>
            </a:r>
          </a:p>
          <a:p>
            <a:r>
              <a:rPr lang="en-US" sz="1200" b="0" dirty="0">
                <a:solidFill>
                  <a:srgbClr val="000000"/>
                </a:solidFill>
                <a:latin typeface="Courier New" charset="0"/>
              </a:rPr>
              <a:t>X17 = X**</a:t>
            </a:r>
            <a:r>
              <a:rPr lang="en-US" sz="1200" b="1" dirty="0">
                <a:solidFill>
                  <a:srgbClr val="008080"/>
                </a:solidFill>
                <a:latin typeface="Courier New" charset="0"/>
              </a:rPr>
              <a:t>17</a:t>
            </a:r>
            <a:r>
              <a:rPr lang="en-US" sz="1200" b="0" dirty="0">
                <a:solidFill>
                  <a:srgbClr val="000000"/>
                </a:solidFill>
                <a:latin typeface="Courier New" charset="0"/>
              </a:rPr>
              <a:t>;</a:t>
            </a:r>
          </a:p>
          <a:p>
            <a:r>
              <a:rPr lang="uk-UA" sz="1200" b="0" dirty="0">
                <a:solidFill>
                  <a:srgbClr val="000000"/>
                </a:solidFill>
                <a:latin typeface="Courier New" charset="0"/>
              </a:rPr>
              <a:t>;</a:t>
            </a:r>
            <a:endParaRPr lang="en-US" sz="1200" dirty="0"/>
          </a:p>
        </p:txBody>
      </p:sp>
      <p:sp>
        <p:nvSpPr>
          <p:cNvPr id="10" name="TextBox 9"/>
          <p:cNvSpPr txBox="1"/>
          <p:nvPr/>
        </p:nvSpPr>
        <p:spPr>
          <a:xfrm>
            <a:off x="1298221" y="1731799"/>
            <a:ext cx="1625600" cy="369332"/>
          </a:xfrm>
          <a:prstGeom prst="rect">
            <a:avLst/>
          </a:prstGeom>
          <a:noFill/>
        </p:spPr>
        <p:txBody>
          <a:bodyPr wrap="square" rtlCol="0">
            <a:spAutoFit/>
          </a:bodyPr>
          <a:lstStyle/>
          <a:p>
            <a:r>
              <a:rPr lang="en-US"/>
              <a:t>Training</a:t>
            </a:r>
          </a:p>
        </p:txBody>
      </p:sp>
      <p:sp>
        <p:nvSpPr>
          <p:cNvPr id="11" name="TextBox 10"/>
          <p:cNvSpPr txBox="1"/>
          <p:nvPr/>
        </p:nvSpPr>
        <p:spPr>
          <a:xfrm>
            <a:off x="6242758" y="1727832"/>
            <a:ext cx="1625600" cy="369332"/>
          </a:xfrm>
          <a:prstGeom prst="rect">
            <a:avLst/>
          </a:prstGeom>
          <a:noFill/>
        </p:spPr>
        <p:txBody>
          <a:bodyPr wrap="square" rtlCol="0">
            <a:spAutoFit/>
          </a:bodyPr>
          <a:lstStyle/>
          <a:p>
            <a:r>
              <a:rPr lang="en-US" dirty="0"/>
              <a:t>Test</a:t>
            </a:r>
          </a:p>
        </p:txBody>
      </p:sp>
      <p:pic>
        <p:nvPicPr>
          <p:cNvPr id="12" name="Picture 11"/>
          <p:cNvPicPr>
            <a:picLocks noChangeAspect="1"/>
          </p:cNvPicPr>
          <p:nvPr/>
        </p:nvPicPr>
        <p:blipFill>
          <a:blip r:embed="rId2"/>
          <a:stretch>
            <a:fillRect/>
          </a:stretch>
        </p:blipFill>
        <p:spPr>
          <a:xfrm>
            <a:off x="0" y="7024442"/>
            <a:ext cx="9144000" cy="489397"/>
          </a:xfrm>
          <a:prstGeom prst="rect">
            <a:avLst/>
          </a:prstGeom>
        </p:spPr>
      </p:pic>
      <p:sp>
        <p:nvSpPr>
          <p:cNvPr id="14" name="Rectangle 13"/>
          <p:cNvSpPr/>
          <p:nvPr/>
        </p:nvSpPr>
        <p:spPr>
          <a:xfrm>
            <a:off x="1806223" y="6627168"/>
            <a:ext cx="9307689" cy="230832"/>
          </a:xfrm>
          <a:prstGeom prst="rect">
            <a:avLst/>
          </a:prstGeom>
        </p:spPr>
        <p:txBody>
          <a:bodyPr wrap="square">
            <a:spAutoFit/>
          </a:bodyPr>
          <a:lstStyle/>
          <a:p>
            <a:r>
              <a:rPr lang="en-US" sz="900" dirty="0"/>
              <a:t>SAS OPTION FOR proc </a:t>
            </a:r>
            <a:r>
              <a:rPr lang="en-US" sz="900" dirty="0" err="1"/>
              <a:t>glmselect</a:t>
            </a:r>
            <a:r>
              <a:rPr lang="en-US" sz="900" dirty="0"/>
              <a:t>  https://</a:t>
            </a:r>
            <a:r>
              <a:rPr lang="en-US" sz="900" dirty="0" err="1"/>
              <a:t>support.sas.com</a:t>
            </a:r>
            <a:r>
              <a:rPr lang="en-US" sz="900" dirty="0"/>
              <a:t>/documentation/cdl/</a:t>
            </a:r>
            <a:r>
              <a:rPr lang="en-US" sz="900" dirty="0" err="1"/>
              <a:t>en</a:t>
            </a:r>
            <a:r>
              <a:rPr lang="en-US" sz="900" dirty="0"/>
              <a:t>/</a:t>
            </a:r>
            <a:r>
              <a:rPr lang="en-US" sz="900" dirty="0" err="1"/>
              <a:t>statug</a:t>
            </a:r>
            <a:r>
              <a:rPr lang="en-US" sz="900" dirty="0"/>
              <a:t>/63033/HTML/default/viewer.htm#statug_glmselect_sect010.htm</a:t>
            </a:r>
          </a:p>
        </p:txBody>
      </p:sp>
      <p:pic>
        <p:nvPicPr>
          <p:cNvPr id="15" name="Picture 14"/>
          <p:cNvPicPr>
            <a:picLocks noChangeAspect="1"/>
          </p:cNvPicPr>
          <p:nvPr/>
        </p:nvPicPr>
        <p:blipFill>
          <a:blip r:embed="rId3"/>
          <a:stretch>
            <a:fillRect/>
          </a:stretch>
        </p:blipFill>
        <p:spPr>
          <a:xfrm>
            <a:off x="0" y="5815316"/>
            <a:ext cx="9144000" cy="422824"/>
          </a:xfrm>
          <a:prstGeom prst="rect">
            <a:avLst/>
          </a:prstGeom>
        </p:spPr>
      </p:pic>
    </p:spTree>
    <p:extLst>
      <p:ext uri="{BB962C8B-B14F-4D97-AF65-F5344CB8AC3E}">
        <p14:creationId xmlns:p14="http://schemas.microsoft.com/office/powerpoint/2010/main" val="188088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Definition of Leverage </a:t>
            </a:r>
            <a:br>
              <a:rPr lang="en-US" dirty="0"/>
            </a:br>
            <a:r>
              <a:rPr lang="en-US" dirty="0"/>
              <a:t>(one explanatory variable)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211"/>
          <a:stretch/>
        </p:blipFill>
        <p:spPr bwMode="auto">
          <a:xfrm>
            <a:off x="295407" y="1219200"/>
            <a:ext cx="4733794"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95406" y="2667000"/>
            <a:ext cx="4026073" cy="923330"/>
          </a:xfrm>
          <a:prstGeom prst="rect">
            <a:avLst/>
          </a:prstGeom>
          <a:noFill/>
        </p:spPr>
        <p:txBody>
          <a:bodyPr wrap="square" rtlCol="0">
            <a:spAutoFit/>
          </a:bodyPr>
          <a:lstStyle/>
          <a:p>
            <a:pPr algn="ctr"/>
            <a:r>
              <a:rPr lang="en-US" dirty="0"/>
              <a:t>leverage is a function of the distance from X</a:t>
            </a:r>
            <a:r>
              <a:rPr lang="en-US" baseline="-25000" dirty="0"/>
              <a:t>i</a:t>
            </a:r>
            <a:r>
              <a:rPr lang="en-US" dirty="0"/>
              <a:t> to X</a:t>
            </a:r>
            <a:r>
              <a:rPr lang="en-US" baseline="-25000" dirty="0"/>
              <a:t>bar</a:t>
            </a:r>
            <a:r>
              <a:rPr lang="en-US" dirty="0"/>
              <a:t>, in units of standard deviations</a:t>
            </a:r>
          </a:p>
        </p:txBody>
      </p:sp>
      <p:sp>
        <p:nvSpPr>
          <p:cNvPr id="10" name="TextBox 9"/>
          <p:cNvSpPr txBox="1"/>
          <p:nvPr/>
        </p:nvSpPr>
        <p:spPr>
          <a:xfrm>
            <a:off x="4589661" y="2658070"/>
            <a:ext cx="4313211" cy="923330"/>
          </a:xfrm>
          <a:prstGeom prst="rect">
            <a:avLst/>
          </a:prstGeom>
          <a:noFill/>
        </p:spPr>
        <p:txBody>
          <a:bodyPr wrap="square" rtlCol="0">
            <a:spAutoFit/>
          </a:bodyPr>
          <a:lstStyle/>
          <a:p>
            <a:pPr algn="ctr"/>
            <a:r>
              <a:rPr lang="en-US" dirty="0"/>
              <a:t>leverage is a function of the proportion of the total sum of squares of the </a:t>
            </a:r>
            <a:r>
              <a:rPr lang="en-US" b="1" dirty="0"/>
              <a:t>explanatory variable</a:t>
            </a:r>
            <a:r>
              <a:rPr lang="en-US" dirty="0"/>
              <a:t> contributed by the i</a:t>
            </a:r>
            <a:r>
              <a:rPr lang="en-US" baseline="30000" dirty="0"/>
              <a:t>th</a:t>
            </a:r>
            <a:r>
              <a:rPr lang="en-US" dirty="0"/>
              <a:t> case</a:t>
            </a:r>
          </a:p>
        </p:txBody>
      </p:sp>
      <p:sp>
        <p:nvSpPr>
          <p:cNvPr id="5" name="TextBox 4"/>
          <p:cNvSpPr txBox="1"/>
          <p:nvPr/>
        </p:nvSpPr>
        <p:spPr>
          <a:xfrm>
            <a:off x="1447800" y="6041914"/>
            <a:ext cx="609600" cy="369332"/>
          </a:xfrm>
          <a:prstGeom prst="rect">
            <a:avLst/>
          </a:prstGeom>
          <a:noFill/>
        </p:spPr>
        <p:txBody>
          <a:bodyPr wrap="square" rtlCol="0">
            <a:spAutoFit/>
          </a:bodyPr>
          <a:lstStyle/>
          <a:p>
            <a:r>
              <a:rPr lang="en-US" dirty="0"/>
              <a:t>x</a:t>
            </a:r>
            <a:r>
              <a:rPr lang="en-US" baseline="-25000" dirty="0"/>
              <a:t>bar</a:t>
            </a:r>
          </a:p>
        </p:txBody>
      </p:sp>
      <p:sp>
        <p:nvSpPr>
          <p:cNvPr id="12" name="TextBox 11"/>
          <p:cNvSpPr txBox="1"/>
          <p:nvPr/>
        </p:nvSpPr>
        <p:spPr>
          <a:xfrm>
            <a:off x="3962400" y="6183868"/>
            <a:ext cx="609600" cy="369332"/>
          </a:xfrm>
          <a:prstGeom prst="rect">
            <a:avLst/>
          </a:prstGeom>
          <a:noFill/>
        </p:spPr>
        <p:txBody>
          <a:bodyPr wrap="square" rtlCol="0">
            <a:spAutoFit/>
          </a:bodyPr>
          <a:lstStyle/>
          <a:p>
            <a:r>
              <a:rPr lang="en-US" dirty="0"/>
              <a:t>x</a:t>
            </a:r>
            <a:r>
              <a:rPr lang="en-US" baseline="-25000" dirty="0"/>
              <a:t>i</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083" y="3733800"/>
            <a:ext cx="3770365" cy="285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718A678-88C0-46F8-9B0C-EFE811FD7AF1}"/>
              </a:ext>
            </a:extLst>
          </p:cNvPr>
          <p:cNvSpPr txBox="1"/>
          <p:nvPr/>
        </p:nvSpPr>
        <p:spPr>
          <a:xfrm>
            <a:off x="4861083" y="6553200"/>
            <a:ext cx="4206717" cy="276999"/>
          </a:xfrm>
          <a:prstGeom prst="rect">
            <a:avLst/>
          </a:prstGeom>
          <a:noFill/>
        </p:spPr>
        <p:txBody>
          <a:bodyPr wrap="square" rtlCol="0">
            <a:spAutoFit/>
          </a:bodyPr>
          <a:lstStyle/>
          <a:p>
            <a:r>
              <a:rPr lang="en-US" sz="1200" dirty="0"/>
              <a:t>*combining all 9 pts into one dataset.</a:t>
            </a:r>
          </a:p>
        </p:txBody>
      </p:sp>
      <p:pic>
        <p:nvPicPr>
          <p:cNvPr id="11" name="Picture 2">
            <a:extLst>
              <a:ext uri="{FF2B5EF4-FFF2-40B4-BE49-F238E27FC236}">
                <a16:creationId xmlns:a16="http://schemas.microsoft.com/office/drawing/2014/main" id="{6D8556AD-BA03-4351-AAE0-D0C625C6F9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39"/>
          <a:stretch/>
        </p:blipFill>
        <p:spPr bwMode="auto">
          <a:xfrm>
            <a:off x="5133365" y="1219200"/>
            <a:ext cx="32258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7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3"/>
                                        </p:tgtEl>
                                        <p:attrNameLst>
                                          <p:attrName>style.visibility</p:attrName>
                                        </p:attrNameLst>
                                      </p:cBhvr>
                                      <p:to>
                                        <p:strVal val="visible"/>
                                      </p:to>
                                    </p:set>
                                    <p:animEffect transition="in" filter="fade">
                                      <p:cBhvr>
                                        <p:cTn id="30" dur="500"/>
                                        <p:tgtEl>
                                          <p:spTgt spid="205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5" grpId="0"/>
      <p:bldP spid="1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263526"/>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5" name="Picture 4"/>
          <p:cNvPicPr>
            <a:picLocks noChangeAspect="1"/>
          </p:cNvPicPr>
          <p:nvPr/>
        </p:nvPicPr>
        <p:blipFill>
          <a:blip r:embed="rId2"/>
          <a:stretch>
            <a:fillRect/>
          </a:stretch>
        </p:blipFill>
        <p:spPr>
          <a:xfrm>
            <a:off x="98368" y="1965598"/>
            <a:ext cx="3145367" cy="1955228"/>
          </a:xfrm>
          <a:prstGeom prst="rect">
            <a:avLst/>
          </a:prstGeom>
        </p:spPr>
      </p:pic>
      <p:pic>
        <p:nvPicPr>
          <p:cNvPr id="13" name="Picture 12"/>
          <p:cNvPicPr>
            <a:picLocks noChangeAspect="1"/>
          </p:cNvPicPr>
          <p:nvPr/>
        </p:nvPicPr>
        <p:blipFill>
          <a:blip r:embed="rId3"/>
          <a:stretch>
            <a:fillRect/>
          </a:stretch>
        </p:blipFill>
        <p:spPr>
          <a:xfrm>
            <a:off x="0" y="1396596"/>
            <a:ext cx="9144000" cy="422824"/>
          </a:xfrm>
          <a:prstGeom prst="rect">
            <a:avLst/>
          </a:prstGeom>
        </p:spPr>
      </p:pic>
      <p:pic>
        <p:nvPicPr>
          <p:cNvPr id="14" name="Picture 13"/>
          <p:cNvPicPr>
            <a:picLocks noChangeAspect="1"/>
          </p:cNvPicPr>
          <p:nvPr/>
        </p:nvPicPr>
        <p:blipFill>
          <a:blip r:embed="rId4"/>
          <a:stretch>
            <a:fillRect/>
          </a:stretch>
        </p:blipFill>
        <p:spPr>
          <a:xfrm>
            <a:off x="3334333" y="1965598"/>
            <a:ext cx="5741933" cy="1955228"/>
          </a:xfrm>
          <a:prstGeom prst="rect">
            <a:avLst/>
          </a:prstGeom>
        </p:spPr>
      </p:pic>
      <p:pic>
        <p:nvPicPr>
          <p:cNvPr id="15" name="Picture 14"/>
          <p:cNvPicPr>
            <a:picLocks noChangeAspect="1"/>
          </p:cNvPicPr>
          <p:nvPr/>
        </p:nvPicPr>
        <p:blipFill>
          <a:blip r:embed="rId5"/>
          <a:stretch>
            <a:fillRect/>
          </a:stretch>
        </p:blipFill>
        <p:spPr>
          <a:xfrm>
            <a:off x="820561" y="3920826"/>
            <a:ext cx="3522281" cy="2705752"/>
          </a:xfrm>
          <a:prstGeom prst="rect">
            <a:avLst/>
          </a:prstGeom>
        </p:spPr>
      </p:pic>
      <p:pic>
        <p:nvPicPr>
          <p:cNvPr id="16" name="Picture 15"/>
          <p:cNvPicPr>
            <a:picLocks noChangeAspect="1"/>
          </p:cNvPicPr>
          <p:nvPr/>
        </p:nvPicPr>
        <p:blipFill>
          <a:blip r:embed="rId6"/>
          <a:stretch>
            <a:fillRect/>
          </a:stretch>
        </p:blipFill>
        <p:spPr>
          <a:xfrm>
            <a:off x="4937794" y="4009291"/>
            <a:ext cx="2287095" cy="2528821"/>
          </a:xfrm>
          <a:prstGeom prst="rect">
            <a:avLst/>
          </a:prstGeom>
        </p:spPr>
      </p:pic>
      <p:sp>
        <p:nvSpPr>
          <p:cNvPr id="8" name="Rectangle 7"/>
          <p:cNvSpPr/>
          <p:nvPr/>
        </p:nvSpPr>
        <p:spPr>
          <a:xfrm>
            <a:off x="2061107" y="2673812"/>
            <a:ext cx="1121994" cy="578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400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263526"/>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15" name="Picture 14"/>
          <p:cNvPicPr>
            <a:picLocks noChangeAspect="1"/>
          </p:cNvPicPr>
          <p:nvPr/>
        </p:nvPicPr>
        <p:blipFill>
          <a:blip r:embed="rId2"/>
          <a:stretch>
            <a:fillRect/>
          </a:stretch>
        </p:blipFill>
        <p:spPr>
          <a:xfrm>
            <a:off x="222491" y="4009291"/>
            <a:ext cx="3522281" cy="2705752"/>
          </a:xfrm>
          <a:prstGeom prst="rect">
            <a:avLst/>
          </a:prstGeom>
        </p:spPr>
      </p:pic>
      <p:pic>
        <p:nvPicPr>
          <p:cNvPr id="16" name="Picture 15"/>
          <p:cNvPicPr>
            <a:picLocks noChangeAspect="1"/>
          </p:cNvPicPr>
          <p:nvPr/>
        </p:nvPicPr>
        <p:blipFill>
          <a:blip r:embed="rId3"/>
          <a:stretch>
            <a:fillRect/>
          </a:stretch>
        </p:blipFill>
        <p:spPr>
          <a:xfrm>
            <a:off x="3874869" y="4009291"/>
            <a:ext cx="2287095" cy="2528821"/>
          </a:xfrm>
          <a:prstGeom prst="rect">
            <a:avLst/>
          </a:prstGeom>
        </p:spPr>
      </p:pic>
      <p:pic>
        <p:nvPicPr>
          <p:cNvPr id="3" name="Picture 2"/>
          <p:cNvPicPr>
            <a:picLocks noChangeAspect="1"/>
          </p:cNvPicPr>
          <p:nvPr/>
        </p:nvPicPr>
        <p:blipFill>
          <a:blip r:embed="rId4"/>
          <a:stretch>
            <a:fillRect/>
          </a:stretch>
        </p:blipFill>
        <p:spPr>
          <a:xfrm>
            <a:off x="109676" y="1889401"/>
            <a:ext cx="3224657" cy="1961444"/>
          </a:xfrm>
          <a:prstGeom prst="rect">
            <a:avLst/>
          </a:prstGeom>
        </p:spPr>
      </p:pic>
      <p:pic>
        <p:nvPicPr>
          <p:cNvPr id="4" name="Picture 3"/>
          <p:cNvPicPr>
            <a:picLocks noChangeAspect="1"/>
          </p:cNvPicPr>
          <p:nvPr/>
        </p:nvPicPr>
        <p:blipFill>
          <a:blip r:embed="rId5"/>
          <a:stretch>
            <a:fillRect/>
          </a:stretch>
        </p:blipFill>
        <p:spPr>
          <a:xfrm>
            <a:off x="3578577" y="1889401"/>
            <a:ext cx="5292933" cy="1946574"/>
          </a:xfrm>
          <a:prstGeom prst="rect">
            <a:avLst/>
          </a:prstGeom>
        </p:spPr>
      </p:pic>
      <p:pic>
        <p:nvPicPr>
          <p:cNvPr id="6" name="Picture 5"/>
          <p:cNvPicPr>
            <a:picLocks noChangeAspect="1"/>
          </p:cNvPicPr>
          <p:nvPr/>
        </p:nvPicPr>
        <p:blipFill>
          <a:blip r:embed="rId6"/>
          <a:stretch>
            <a:fillRect/>
          </a:stretch>
        </p:blipFill>
        <p:spPr>
          <a:xfrm>
            <a:off x="0" y="1292019"/>
            <a:ext cx="9144000" cy="510724"/>
          </a:xfrm>
          <a:prstGeom prst="rect">
            <a:avLst/>
          </a:prstGeom>
        </p:spPr>
      </p:pic>
      <p:sp>
        <p:nvSpPr>
          <p:cNvPr id="5" name="TextBox 4"/>
          <p:cNvSpPr txBox="1"/>
          <p:nvPr/>
        </p:nvSpPr>
        <p:spPr>
          <a:xfrm>
            <a:off x="6292061" y="3922633"/>
            <a:ext cx="2817339" cy="2862322"/>
          </a:xfrm>
          <a:prstGeom prst="rect">
            <a:avLst/>
          </a:prstGeom>
          <a:noFill/>
        </p:spPr>
        <p:txBody>
          <a:bodyPr wrap="square" rtlCol="0">
            <a:spAutoFit/>
          </a:bodyPr>
          <a:lstStyle/>
          <a:p>
            <a:r>
              <a:rPr lang="en-US" dirty="0"/>
              <a:t>Note from the last slide:  Both selection procedures selected the same model but here we see that the ASE (Test) has increased indicating evidence of overfitting in the test data.   For this reason we may want to select the model with only X and X2.</a:t>
            </a:r>
          </a:p>
        </p:txBody>
      </p:sp>
      <p:sp>
        <p:nvSpPr>
          <p:cNvPr id="7" name="Rectangle 6"/>
          <p:cNvSpPr/>
          <p:nvPr/>
        </p:nvSpPr>
        <p:spPr>
          <a:xfrm>
            <a:off x="8091204" y="3049648"/>
            <a:ext cx="726578" cy="4893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16623" y="2673811"/>
            <a:ext cx="1317710" cy="66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8891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149843"/>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5" name="Picture 4"/>
          <p:cNvPicPr>
            <a:picLocks noChangeAspect="1"/>
          </p:cNvPicPr>
          <p:nvPr/>
        </p:nvPicPr>
        <p:blipFill>
          <a:blip r:embed="rId2"/>
          <a:stretch>
            <a:fillRect/>
          </a:stretch>
        </p:blipFill>
        <p:spPr>
          <a:xfrm>
            <a:off x="3665691" y="1623104"/>
            <a:ext cx="4629125" cy="4403898"/>
          </a:xfrm>
          <a:prstGeom prst="rect">
            <a:avLst/>
          </a:prstGeom>
        </p:spPr>
      </p:pic>
      <p:pic>
        <p:nvPicPr>
          <p:cNvPr id="7" name="Picture 6"/>
          <p:cNvPicPr>
            <a:picLocks noChangeAspect="1"/>
          </p:cNvPicPr>
          <p:nvPr/>
        </p:nvPicPr>
        <p:blipFill>
          <a:blip r:embed="rId3"/>
          <a:stretch>
            <a:fillRect/>
          </a:stretch>
        </p:blipFill>
        <p:spPr>
          <a:xfrm>
            <a:off x="126221" y="1767795"/>
            <a:ext cx="3335224" cy="2170289"/>
          </a:xfrm>
          <a:prstGeom prst="rect">
            <a:avLst/>
          </a:prstGeom>
        </p:spPr>
      </p:pic>
      <p:pic>
        <p:nvPicPr>
          <p:cNvPr id="8" name="Picture 7"/>
          <p:cNvPicPr>
            <a:picLocks noChangeAspect="1"/>
          </p:cNvPicPr>
          <p:nvPr/>
        </p:nvPicPr>
        <p:blipFill>
          <a:blip r:embed="rId4"/>
          <a:stretch>
            <a:fillRect/>
          </a:stretch>
        </p:blipFill>
        <p:spPr>
          <a:xfrm>
            <a:off x="318716" y="3991387"/>
            <a:ext cx="2375015" cy="2491317"/>
          </a:xfrm>
          <a:prstGeom prst="rect">
            <a:avLst/>
          </a:prstGeom>
        </p:spPr>
      </p:pic>
      <p:pic>
        <p:nvPicPr>
          <p:cNvPr id="9" name="Picture 8"/>
          <p:cNvPicPr>
            <a:picLocks noChangeAspect="1"/>
          </p:cNvPicPr>
          <p:nvPr/>
        </p:nvPicPr>
        <p:blipFill>
          <a:blip r:embed="rId5"/>
          <a:stretch>
            <a:fillRect/>
          </a:stretch>
        </p:blipFill>
        <p:spPr>
          <a:xfrm>
            <a:off x="0" y="1239310"/>
            <a:ext cx="9144000" cy="476250"/>
          </a:xfrm>
          <a:prstGeom prst="rect">
            <a:avLst/>
          </a:prstGeom>
        </p:spPr>
      </p:pic>
      <p:sp>
        <p:nvSpPr>
          <p:cNvPr id="10" name="Rectangle 9"/>
          <p:cNvSpPr/>
          <p:nvPr/>
        </p:nvSpPr>
        <p:spPr>
          <a:xfrm>
            <a:off x="8195000" y="1239310"/>
            <a:ext cx="923113" cy="413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817342" y="6027003"/>
            <a:ext cx="6158606" cy="830997"/>
          </a:xfrm>
          <a:prstGeom prst="rect">
            <a:avLst/>
          </a:prstGeom>
          <a:noFill/>
        </p:spPr>
        <p:txBody>
          <a:bodyPr wrap="square" rtlCol="0">
            <a:spAutoFit/>
          </a:bodyPr>
          <a:lstStyle/>
          <a:p>
            <a:pPr algn="ctr"/>
            <a:r>
              <a:rPr lang="en-US" sz="1600" dirty="0"/>
              <a:t>Here we clearly see the evidence of the overfitting as the Test ASE increases then waivers then increases again.  We are most interested in the big jump from X2 to X3. </a:t>
            </a:r>
          </a:p>
        </p:txBody>
      </p:sp>
      <p:sp>
        <p:nvSpPr>
          <p:cNvPr id="11" name="Rectangle 10"/>
          <p:cNvSpPr/>
          <p:nvPr/>
        </p:nvSpPr>
        <p:spPr>
          <a:xfrm>
            <a:off x="7639033" y="2676916"/>
            <a:ext cx="655784" cy="3330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8343282" y="2580088"/>
            <a:ext cx="701864" cy="6128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The</a:t>
            </a:r>
          </a:p>
          <a:p>
            <a:pPr algn="ctr"/>
            <a:r>
              <a:rPr lang="en-US" sz="1100" dirty="0"/>
              <a:t>JUMP</a:t>
            </a:r>
          </a:p>
        </p:txBody>
      </p:sp>
    </p:spTree>
    <p:extLst>
      <p:ext uri="{BB962C8B-B14F-4D97-AF65-F5344CB8AC3E}">
        <p14:creationId xmlns:p14="http://schemas.microsoft.com/office/powerpoint/2010/main" val="1330892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7390"/>
            <a:ext cx="7886700" cy="1325563"/>
          </a:xfrm>
        </p:spPr>
        <p:txBody>
          <a:bodyPr/>
          <a:lstStyle/>
          <a:p>
            <a:r>
              <a:rPr lang="en-US" dirty="0"/>
              <a:t>Internal (K-Fold) Cross Validation</a:t>
            </a:r>
          </a:p>
        </p:txBody>
      </p:sp>
      <p:sp>
        <p:nvSpPr>
          <p:cNvPr id="4" name="Content Placeholder 2"/>
          <p:cNvSpPr>
            <a:spLocks noGrp="1"/>
          </p:cNvSpPr>
          <p:nvPr>
            <p:ph idx="1"/>
          </p:nvPr>
        </p:nvSpPr>
        <p:spPr>
          <a:xfrm>
            <a:off x="180622" y="1620308"/>
            <a:ext cx="8963378" cy="4509555"/>
          </a:xfrm>
        </p:spPr>
        <p:txBody>
          <a:bodyPr rtlCol="0">
            <a:normAutofit/>
          </a:bodyPr>
          <a:lstStyle/>
          <a:p>
            <a:pPr marL="0" indent="0" eaLnBrk="1" fontAlgn="auto" hangingPunct="1">
              <a:spcAft>
                <a:spcPts val="0"/>
              </a:spcAft>
              <a:buFont typeface="Arial" panose="020B0604020202020204" pitchFamily="34" charset="0"/>
              <a:buNone/>
              <a:defRPr/>
            </a:pPr>
            <a:r>
              <a:rPr lang="en-US" sz="2400" dirty="0"/>
              <a:t>›Since data are often scarce, there might not be enough to set aside for a test sample </a:t>
            </a:r>
          </a:p>
          <a:p>
            <a:pPr marL="0" indent="0" eaLnBrk="1" fontAlgn="auto" hangingPunct="1">
              <a:spcAft>
                <a:spcPts val="0"/>
              </a:spcAft>
              <a:buFont typeface="Arial" panose="020B0604020202020204" pitchFamily="34" charset="0"/>
              <a:buNone/>
              <a:defRPr/>
            </a:pPr>
            <a:r>
              <a:rPr lang="en-US" sz="2400" dirty="0"/>
              <a:t>›To work around this issue k-fold CV works as follows: </a:t>
            </a:r>
          </a:p>
          <a:p>
            <a:pPr marL="0" indent="0" eaLnBrk="1" fontAlgn="auto" hangingPunct="1">
              <a:spcAft>
                <a:spcPts val="0"/>
              </a:spcAft>
              <a:buFont typeface="Arial" panose="020B0604020202020204" pitchFamily="34" charset="0"/>
              <a:buNone/>
              <a:defRPr/>
            </a:pPr>
            <a:r>
              <a:rPr lang="en-US" sz="2400" dirty="0"/>
              <a:t>     1. Split the sample into k subsets of equal size </a:t>
            </a:r>
          </a:p>
          <a:p>
            <a:pPr marL="0" indent="0" eaLnBrk="1" fontAlgn="auto" hangingPunct="1">
              <a:spcAft>
                <a:spcPts val="0"/>
              </a:spcAft>
              <a:buFont typeface="Arial" panose="020B0604020202020204" pitchFamily="34" charset="0"/>
              <a:buNone/>
              <a:defRPr/>
            </a:pPr>
            <a:r>
              <a:rPr lang="en-US" sz="2400" dirty="0"/>
              <a:t>     2. For each “fold” estimate a model on all the subsets except one </a:t>
            </a:r>
          </a:p>
          <a:p>
            <a:pPr marL="0" indent="0" eaLnBrk="1" fontAlgn="auto" hangingPunct="1">
              <a:spcAft>
                <a:spcPts val="0"/>
              </a:spcAft>
              <a:buFont typeface="Arial" panose="020B0604020202020204" pitchFamily="34" charset="0"/>
              <a:buNone/>
              <a:defRPr/>
            </a:pPr>
            <a:r>
              <a:rPr lang="en-US" sz="2400" dirty="0"/>
              <a:t>     3. Use the left out subset to test the model, by calculating a CV metric of choice </a:t>
            </a:r>
          </a:p>
          <a:p>
            <a:pPr marL="0" indent="0" eaLnBrk="1" fontAlgn="auto" hangingPunct="1">
              <a:spcAft>
                <a:spcPts val="0"/>
              </a:spcAft>
              <a:buFont typeface="Arial" panose="020B0604020202020204" pitchFamily="34" charset="0"/>
              <a:buNone/>
              <a:defRPr/>
            </a:pPr>
            <a:r>
              <a:rPr lang="en-US" sz="2400" dirty="0"/>
              <a:t>     4. Average the CV metric across subsets to get the CV error </a:t>
            </a:r>
          </a:p>
          <a:p>
            <a:pPr marL="0" indent="0" eaLnBrk="1" fontAlgn="auto" hangingPunct="1">
              <a:spcAft>
                <a:spcPts val="0"/>
              </a:spcAft>
              <a:buFont typeface="Arial" panose="020B0604020202020204" pitchFamily="34" charset="0"/>
              <a:buNone/>
              <a:defRPr/>
            </a:pPr>
            <a:r>
              <a:rPr lang="en-US" sz="2400" dirty="0"/>
              <a:t>›This has the advantage of using all data for estimating the model, however finding a good value for </a:t>
            </a:r>
            <a:r>
              <a:rPr lang="en-US" sz="2400" i="1" dirty="0"/>
              <a:t>k </a:t>
            </a:r>
            <a:r>
              <a:rPr lang="en-US" sz="2400" dirty="0"/>
              <a:t>can be tricky </a:t>
            </a:r>
          </a:p>
          <a:p>
            <a:pPr marL="0" indent="0" eaLnBrk="1" fontAlgn="auto" hangingPunct="1">
              <a:spcAft>
                <a:spcPts val="0"/>
              </a:spcAft>
              <a:buFont typeface="Arial" panose="020B0604020202020204" pitchFamily="34" charset="0"/>
              <a:buNone/>
              <a:defRPr/>
            </a:pPr>
            <a:endParaRPr lang="en-US" dirty="0"/>
          </a:p>
        </p:txBody>
      </p:sp>
    </p:spTree>
    <p:extLst>
      <p:ext uri="{BB962C8B-B14F-4D97-AF65-F5344CB8AC3E}">
        <p14:creationId xmlns:p14="http://schemas.microsoft.com/office/powerpoint/2010/main" val="675393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57859"/>
            <a:ext cx="7886700" cy="797632"/>
          </a:xfrm>
        </p:spPr>
        <p:txBody>
          <a:bodyPr/>
          <a:lstStyle/>
          <a:p>
            <a:r>
              <a:rPr lang="en-US" dirty="0"/>
              <a:t>Internal (5-Fold) Cross Validation</a:t>
            </a:r>
          </a:p>
        </p:txBody>
      </p:sp>
      <p:sp>
        <p:nvSpPr>
          <p:cNvPr id="5" name="Rectangle 4"/>
          <p:cNvSpPr/>
          <p:nvPr/>
        </p:nvSpPr>
        <p:spPr>
          <a:xfrm>
            <a:off x="1023766" y="702905"/>
            <a:ext cx="6879171" cy="74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a:t>
            </a:r>
          </a:p>
        </p:txBody>
      </p:sp>
      <p:sp>
        <p:nvSpPr>
          <p:cNvPr id="6" name="Rectangle 5"/>
          <p:cNvSpPr/>
          <p:nvPr/>
        </p:nvSpPr>
        <p:spPr>
          <a:xfrm>
            <a:off x="1023767" y="702905"/>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p:cNvSpPr/>
          <p:nvPr/>
        </p:nvSpPr>
        <p:spPr>
          <a:xfrm>
            <a:off x="73385" y="1593226"/>
            <a:ext cx="5740394" cy="4773707"/>
          </a:xfrm>
          <a:prstGeom prst="rect">
            <a:avLst/>
          </a:prstGeom>
          <a:solidFill>
            <a:schemeClr val="bg2">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63340" y="2058318"/>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Rectangle 19"/>
          <p:cNvSpPr/>
          <p:nvPr/>
        </p:nvSpPr>
        <p:spPr>
          <a:xfrm>
            <a:off x="4339174" y="2058318"/>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Rectangle 6"/>
          <p:cNvSpPr/>
          <p:nvPr/>
        </p:nvSpPr>
        <p:spPr>
          <a:xfrm>
            <a:off x="2399601" y="702905"/>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3775435" y="702905"/>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p:cNvSpPr/>
          <p:nvPr/>
        </p:nvSpPr>
        <p:spPr>
          <a:xfrm>
            <a:off x="5151269" y="702905"/>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Rectangle 9"/>
          <p:cNvSpPr/>
          <p:nvPr/>
        </p:nvSpPr>
        <p:spPr>
          <a:xfrm>
            <a:off x="6527103" y="702905"/>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 name="Rectangle 16"/>
          <p:cNvSpPr/>
          <p:nvPr/>
        </p:nvSpPr>
        <p:spPr>
          <a:xfrm>
            <a:off x="211672" y="2058318"/>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Rectangle 24"/>
          <p:cNvSpPr/>
          <p:nvPr/>
        </p:nvSpPr>
        <p:spPr>
          <a:xfrm>
            <a:off x="5961946" y="1701246"/>
            <a:ext cx="1533876" cy="4773707"/>
          </a:xfrm>
          <a:prstGeom prst="rect">
            <a:avLst/>
          </a:prstGeom>
          <a:solidFill>
            <a:schemeClr val="accent6">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87506" y="2058318"/>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Rectangle 20"/>
          <p:cNvSpPr/>
          <p:nvPr/>
        </p:nvSpPr>
        <p:spPr>
          <a:xfrm>
            <a:off x="6022616" y="2058317"/>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TextBox 22"/>
          <p:cNvSpPr txBox="1"/>
          <p:nvPr/>
        </p:nvSpPr>
        <p:spPr>
          <a:xfrm>
            <a:off x="2201333" y="1670752"/>
            <a:ext cx="1919111" cy="372533"/>
          </a:xfrm>
          <a:prstGeom prst="rect">
            <a:avLst/>
          </a:prstGeom>
          <a:noFill/>
        </p:spPr>
        <p:txBody>
          <a:bodyPr wrap="square" rtlCol="0">
            <a:spAutoFit/>
          </a:bodyPr>
          <a:lstStyle/>
          <a:p>
            <a:pPr algn="ctr"/>
            <a:r>
              <a:rPr lang="en-US" dirty="0"/>
              <a:t>TRAINING </a:t>
            </a:r>
          </a:p>
        </p:txBody>
      </p:sp>
      <p:sp>
        <p:nvSpPr>
          <p:cNvPr id="24" name="TextBox 23"/>
          <p:cNvSpPr txBox="1"/>
          <p:nvPr/>
        </p:nvSpPr>
        <p:spPr>
          <a:xfrm>
            <a:off x="6022617" y="1615805"/>
            <a:ext cx="1375834" cy="372533"/>
          </a:xfrm>
          <a:prstGeom prst="rect">
            <a:avLst/>
          </a:prstGeom>
          <a:noFill/>
        </p:spPr>
        <p:txBody>
          <a:bodyPr wrap="square" rtlCol="0">
            <a:spAutoFit/>
          </a:bodyPr>
          <a:lstStyle/>
          <a:p>
            <a:pPr algn="ctr"/>
            <a:r>
              <a:rPr lang="en-US" dirty="0"/>
              <a:t>TEST</a:t>
            </a:r>
          </a:p>
        </p:txBody>
      </p:sp>
      <p:sp>
        <p:nvSpPr>
          <p:cNvPr id="26" name="Rectangle 25"/>
          <p:cNvSpPr/>
          <p:nvPr/>
        </p:nvSpPr>
        <p:spPr>
          <a:xfrm>
            <a:off x="7724423" y="1593226"/>
            <a:ext cx="1080910" cy="4773707"/>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811911" y="1670752"/>
            <a:ext cx="880533" cy="307777"/>
          </a:xfrm>
          <a:prstGeom prst="rect">
            <a:avLst/>
          </a:prstGeom>
          <a:noFill/>
        </p:spPr>
        <p:txBody>
          <a:bodyPr wrap="square" rtlCol="0">
            <a:spAutoFit/>
          </a:bodyPr>
          <a:lstStyle/>
          <a:p>
            <a:pPr algn="ctr"/>
            <a:r>
              <a:rPr lang="en-US" sz="1400" dirty="0"/>
              <a:t>FIT STAT</a:t>
            </a:r>
          </a:p>
        </p:txBody>
      </p:sp>
      <p:sp>
        <p:nvSpPr>
          <p:cNvPr id="28" name="Rectangle 27"/>
          <p:cNvSpPr/>
          <p:nvPr/>
        </p:nvSpPr>
        <p:spPr>
          <a:xfrm>
            <a:off x="2963340" y="2920019"/>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9" name="Rectangle 28"/>
          <p:cNvSpPr/>
          <p:nvPr/>
        </p:nvSpPr>
        <p:spPr>
          <a:xfrm>
            <a:off x="4339174" y="29200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0" name="Rectangle 29"/>
          <p:cNvSpPr/>
          <p:nvPr/>
        </p:nvSpPr>
        <p:spPr>
          <a:xfrm>
            <a:off x="211672" y="29200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1" name="Rectangle 30"/>
          <p:cNvSpPr/>
          <p:nvPr/>
        </p:nvSpPr>
        <p:spPr>
          <a:xfrm>
            <a:off x="1587506" y="2920019"/>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2" name="Rectangle 31"/>
          <p:cNvSpPr/>
          <p:nvPr/>
        </p:nvSpPr>
        <p:spPr>
          <a:xfrm>
            <a:off x="6022616" y="2920018"/>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Rectangle 33"/>
          <p:cNvSpPr/>
          <p:nvPr/>
        </p:nvSpPr>
        <p:spPr>
          <a:xfrm>
            <a:off x="2963340" y="3781719"/>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 name="Rectangle 34"/>
          <p:cNvSpPr/>
          <p:nvPr/>
        </p:nvSpPr>
        <p:spPr>
          <a:xfrm>
            <a:off x="4339174" y="37817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6" name="Rectangle 35"/>
          <p:cNvSpPr/>
          <p:nvPr/>
        </p:nvSpPr>
        <p:spPr>
          <a:xfrm>
            <a:off x="211672" y="3781719"/>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p:cNvSpPr/>
          <p:nvPr/>
        </p:nvSpPr>
        <p:spPr>
          <a:xfrm>
            <a:off x="1587506" y="37817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8" name="Rectangle 37"/>
          <p:cNvSpPr/>
          <p:nvPr/>
        </p:nvSpPr>
        <p:spPr>
          <a:xfrm>
            <a:off x="6022616" y="3781718"/>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9" name="Rectangle 38"/>
          <p:cNvSpPr/>
          <p:nvPr/>
        </p:nvSpPr>
        <p:spPr>
          <a:xfrm>
            <a:off x="2963340" y="46434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0" name="Rectangle 39"/>
          <p:cNvSpPr/>
          <p:nvPr/>
        </p:nvSpPr>
        <p:spPr>
          <a:xfrm>
            <a:off x="4339174" y="46434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1" name="Rectangle 40"/>
          <p:cNvSpPr/>
          <p:nvPr/>
        </p:nvSpPr>
        <p:spPr>
          <a:xfrm>
            <a:off x="211672" y="4643419"/>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p:cNvSpPr/>
          <p:nvPr/>
        </p:nvSpPr>
        <p:spPr>
          <a:xfrm>
            <a:off x="1587506" y="4643419"/>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Rectangle 42"/>
          <p:cNvSpPr/>
          <p:nvPr/>
        </p:nvSpPr>
        <p:spPr>
          <a:xfrm>
            <a:off x="6022616" y="4643418"/>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Rectangle 43"/>
          <p:cNvSpPr/>
          <p:nvPr/>
        </p:nvSpPr>
        <p:spPr>
          <a:xfrm>
            <a:off x="2963340" y="5499556"/>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Rectangle 44"/>
          <p:cNvSpPr/>
          <p:nvPr/>
        </p:nvSpPr>
        <p:spPr>
          <a:xfrm>
            <a:off x="4339174" y="5499556"/>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6" name="Rectangle 45"/>
          <p:cNvSpPr/>
          <p:nvPr/>
        </p:nvSpPr>
        <p:spPr>
          <a:xfrm>
            <a:off x="211672" y="5499556"/>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7" name="Rectangle 46"/>
          <p:cNvSpPr/>
          <p:nvPr/>
        </p:nvSpPr>
        <p:spPr>
          <a:xfrm>
            <a:off x="1587506" y="5499556"/>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Rectangle 47"/>
          <p:cNvSpPr/>
          <p:nvPr/>
        </p:nvSpPr>
        <p:spPr>
          <a:xfrm>
            <a:off x="6022616" y="5499555"/>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9" name="TextBox 48"/>
          <p:cNvSpPr txBox="1"/>
          <p:nvPr/>
        </p:nvSpPr>
        <p:spPr>
          <a:xfrm>
            <a:off x="6359857" y="6474953"/>
            <a:ext cx="1135965" cy="307777"/>
          </a:xfrm>
          <a:prstGeom prst="rect">
            <a:avLst/>
          </a:prstGeom>
          <a:noFill/>
        </p:spPr>
        <p:txBody>
          <a:bodyPr wrap="square" rtlCol="0">
            <a:spAutoFit/>
          </a:bodyPr>
          <a:lstStyle/>
          <a:p>
            <a:pPr algn="ctr"/>
            <a:r>
              <a:rPr lang="en-US" sz="1400"/>
              <a:t>CV PRESS: </a:t>
            </a:r>
            <a:endParaRPr lang="en-US" sz="1400" dirty="0"/>
          </a:p>
        </p:txBody>
      </p:sp>
      <p:sp>
        <p:nvSpPr>
          <p:cNvPr id="51" name="Triangle 50"/>
          <p:cNvSpPr/>
          <p:nvPr/>
        </p:nvSpPr>
        <p:spPr>
          <a:xfrm>
            <a:off x="7761816" y="2027454"/>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1</a:t>
            </a:r>
          </a:p>
        </p:txBody>
      </p:sp>
      <p:sp>
        <p:nvSpPr>
          <p:cNvPr id="54" name="Triangle 53"/>
          <p:cNvSpPr/>
          <p:nvPr/>
        </p:nvSpPr>
        <p:spPr>
          <a:xfrm>
            <a:off x="7761816" y="2915557"/>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2</a:t>
            </a:r>
          </a:p>
        </p:txBody>
      </p:sp>
      <p:sp>
        <p:nvSpPr>
          <p:cNvPr id="55" name="Triangle 54"/>
          <p:cNvSpPr/>
          <p:nvPr/>
        </p:nvSpPr>
        <p:spPr>
          <a:xfrm>
            <a:off x="7761816" y="3753142"/>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3</a:t>
            </a:r>
          </a:p>
        </p:txBody>
      </p:sp>
      <p:sp>
        <p:nvSpPr>
          <p:cNvPr id="56" name="Triangle 55"/>
          <p:cNvSpPr/>
          <p:nvPr/>
        </p:nvSpPr>
        <p:spPr>
          <a:xfrm>
            <a:off x="7771693" y="4664874"/>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4</a:t>
            </a:r>
          </a:p>
        </p:txBody>
      </p:sp>
      <p:sp>
        <p:nvSpPr>
          <p:cNvPr id="57" name="Triangle 56"/>
          <p:cNvSpPr/>
          <p:nvPr/>
        </p:nvSpPr>
        <p:spPr>
          <a:xfrm>
            <a:off x="7768870" y="5504361"/>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5</a:t>
            </a:r>
          </a:p>
        </p:txBody>
      </p:sp>
      <p:sp>
        <p:nvSpPr>
          <p:cNvPr id="58" name="Oval 57"/>
          <p:cNvSpPr/>
          <p:nvPr/>
        </p:nvSpPr>
        <p:spPr>
          <a:xfrm>
            <a:off x="7681028" y="6431285"/>
            <a:ext cx="1156406" cy="3951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SUM O R AVERAGE</a:t>
            </a:r>
          </a:p>
        </p:txBody>
      </p:sp>
    </p:spTree>
    <p:extLst>
      <p:ext uri="{BB962C8B-B14F-4D97-AF65-F5344CB8AC3E}">
        <p14:creationId xmlns:p14="http://schemas.microsoft.com/office/powerpoint/2010/main" val="428378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213074"/>
            <a:ext cx="7886700" cy="797632"/>
          </a:xfrm>
        </p:spPr>
        <p:txBody>
          <a:bodyPr/>
          <a:lstStyle/>
          <a:p>
            <a:r>
              <a:rPr lang="en-US" dirty="0"/>
              <a:t>5-Fold Cross Validation: Example</a:t>
            </a:r>
          </a:p>
        </p:txBody>
      </p:sp>
      <p:pic>
        <p:nvPicPr>
          <p:cNvPr id="3" name="Picture 2"/>
          <p:cNvPicPr>
            <a:picLocks noChangeAspect="1"/>
          </p:cNvPicPr>
          <p:nvPr/>
        </p:nvPicPr>
        <p:blipFill>
          <a:blip r:embed="rId2"/>
          <a:stretch>
            <a:fillRect/>
          </a:stretch>
        </p:blipFill>
        <p:spPr>
          <a:xfrm>
            <a:off x="0" y="1010706"/>
            <a:ext cx="9144000" cy="489925"/>
          </a:xfrm>
          <a:prstGeom prst="rect">
            <a:avLst/>
          </a:prstGeom>
        </p:spPr>
      </p:pic>
      <p:pic>
        <p:nvPicPr>
          <p:cNvPr id="13" name="Picture 12"/>
          <p:cNvPicPr>
            <a:picLocks noChangeAspect="1"/>
          </p:cNvPicPr>
          <p:nvPr/>
        </p:nvPicPr>
        <p:blipFill>
          <a:blip r:embed="rId3"/>
          <a:stretch>
            <a:fillRect/>
          </a:stretch>
        </p:blipFill>
        <p:spPr>
          <a:xfrm>
            <a:off x="2186119" y="1930399"/>
            <a:ext cx="4508191" cy="4086489"/>
          </a:xfrm>
          <a:prstGeom prst="rect">
            <a:avLst/>
          </a:prstGeom>
        </p:spPr>
      </p:pic>
    </p:spTree>
    <p:extLst>
      <p:ext uri="{BB962C8B-B14F-4D97-AF65-F5344CB8AC3E}">
        <p14:creationId xmlns:p14="http://schemas.microsoft.com/office/powerpoint/2010/main" val="498620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213074"/>
            <a:ext cx="7886700" cy="797632"/>
          </a:xfrm>
        </p:spPr>
        <p:txBody>
          <a:bodyPr/>
          <a:lstStyle/>
          <a:p>
            <a:r>
              <a:rPr lang="en-US" dirty="0"/>
              <a:t>5-Fold Cross Validation: Example</a:t>
            </a:r>
          </a:p>
        </p:txBody>
      </p:sp>
      <p:pic>
        <p:nvPicPr>
          <p:cNvPr id="3" name="Picture 2"/>
          <p:cNvPicPr>
            <a:picLocks noChangeAspect="1"/>
          </p:cNvPicPr>
          <p:nvPr/>
        </p:nvPicPr>
        <p:blipFill>
          <a:blip r:embed="rId2"/>
          <a:stretch>
            <a:fillRect/>
          </a:stretch>
        </p:blipFill>
        <p:spPr>
          <a:xfrm>
            <a:off x="0" y="1010706"/>
            <a:ext cx="9144000" cy="489925"/>
          </a:xfrm>
          <a:prstGeom prst="rect">
            <a:avLst/>
          </a:prstGeom>
        </p:spPr>
      </p:pic>
      <p:pic>
        <p:nvPicPr>
          <p:cNvPr id="4" name="Picture 3"/>
          <p:cNvPicPr>
            <a:picLocks noChangeAspect="1"/>
          </p:cNvPicPr>
          <p:nvPr/>
        </p:nvPicPr>
        <p:blipFill>
          <a:blip r:embed="rId3"/>
          <a:stretch>
            <a:fillRect/>
          </a:stretch>
        </p:blipFill>
        <p:spPr>
          <a:xfrm>
            <a:off x="419265" y="1500631"/>
            <a:ext cx="3330219" cy="2712296"/>
          </a:xfrm>
          <a:prstGeom prst="rect">
            <a:avLst/>
          </a:prstGeom>
        </p:spPr>
      </p:pic>
      <p:pic>
        <p:nvPicPr>
          <p:cNvPr id="11" name="Picture 10"/>
          <p:cNvPicPr>
            <a:picLocks noChangeAspect="1"/>
          </p:cNvPicPr>
          <p:nvPr/>
        </p:nvPicPr>
        <p:blipFill>
          <a:blip r:embed="rId4"/>
          <a:stretch>
            <a:fillRect/>
          </a:stretch>
        </p:blipFill>
        <p:spPr>
          <a:xfrm>
            <a:off x="3855942" y="1850180"/>
            <a:ext cx="5181600" cy="1638492"/>
          </a:xfrm>
          <a:prstGeom prst="rect">
            <a:avLst/>
          </a:prstGeom>
        </p:spPr>
      </p:pic>
      <p:pic>
        <p:nvPicPr>
          <p:cNvPr id="12" name="Picture 11"/>
          <p:cNvPicPr>
            <a:picLocks noChangeAspect="1"/>
          </p:cNvPicPr>
          <p:nvPr/>
        </p:nvPicPr>
        <p:blipFill>
          <a:blip r:embed="rId5"/>
          <a:stretch>
            <a:fillRect/>
          </a:stretch>
        </p:blipFill>
        <p:spPr>
          <a:xfrm>
            <a:off x="519292" y="4212927"/>
            <a:ext cx="3230192" cy="2487789"/>
          </a:xfrm>
          <a:prstGeom prst="rect">
            <a:avLst/>
          </a:prstGeom>
        </p:spPr>
      </p:pic>
      <p:pic>
        <p:nvPicPr>
          <p:cNvPr id="13" name="Picture 12"/>
          <p:cNvPicPr>
            <a:picLocks noChangeAspect="1"/>
          </p:cNvPicPr>
          <p:nvPr/>
        </p:nvPicPr>
        <p:blipFill>
          <a:blip r:embed="rId6"/>
          <a:stretch>
            <a:fillRect/>
          </a:stretch>
        </p:blipFill>
        <p:spPr>
          <a:xfrm>
            <a:off x="4929320" y="3838221"/>
            <a:ext cx="3034844" cy="2750961"/>
          </a:xfrm>
          <a:prstGeom prst="rect">
            <a:avLst/>
          </a:prstGeom>
        </p:spPr>
      </p:pic>
    </p:spTree>
    <p:extLst>
      <p:ext uri="{BB962C8B-B14F-4D97-AF65-F5344CB8AC3E}">
        <p14:creationId xmlns:p14="http://schemas.microsoft.com/office/powerpoint/2010/main" val="1776784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86341"/>
          </a:xfrm>
        </p:spPr>
        <p:txBody>
          <a:bodyPr/>
          <a:lstStyle/>
          <a:p>
            <a:r>
              <a:rPr lang="en-US" dirty="0"/>
              <a:t>SAT Example: External CV</a:t>
            </a:r>
          </a:p>
        </p:txBody>
      </p:sp>
      <p:sp>
        <p:nvSpPr>
          <p:cNvPr id="5" name="TextBox 4"/>
          <p:cNvSpPr txBox="1"/>
          <p:nvPr/>
        </p:nvSpPr>
        <p:spPr>
          <a:xfrm>
            <a:off x="0" y="5947705"/>
            <a:ext cx="9144000" cy="923330"/>
          </a:xfrm>
          <a:prstGeom prst="rect">
            <a:avLst/>
          </a:prstGeom>
          <a:noFill/>
        </p:spPr>
        <p:txBody>
          <a:bodyPr wrap="square" rtlCol="0">
            <a:spAutoFit/>
          </a:bodyPr>
          <a:lstStyle/>
          <a:p>
            <a:pPr algn="ctr"/>
            <a:r>
              <a:rPr lang="en-US" dirty="0"/>
              <a:t>Note: There are only 49 observations and thus there are probably not enough observations to get a good estimate of coefficients and ASE(Test).  Not enough information for external cross validation to be reliable. </a:t>
            </a:r>
          </a:p>
        </p:txBody>
      </p:sp>
      <p:pic>
        <p:nvPicPr>
          <p:cNvPr id="6" name="Picture 5"/>
          <p:cNvPicPr>
            <a:picLocks noChangeAspect="1"/>
          </p:cNvPicPr>
          <p:nvPr/>
        </p:nvPicPr>
        <p:blipFill>
          <a:blip r:embed="rId2"/>
          <a:stretch>
            <a:fillRect/>
          </a:stretch>
        </p:blipFill>
        <p:spPr>
          <a:xfrm>
            <a:off x="0" y="1151467"/>
            <a:ext cx="9144000" cy="844936"/>
          </a:xfrm>
          <a:prstGeom prst="rect">
            <a:avLst/>
          </a:prstGeom>
        </p:spPr>
      </p:pic>
      <p:pic>
        <p:nvPicPr>
          <p:cNvPr id="7" name="Picture 6"/>
          <p:cNvPicPr>
            <a:picLocks noChangeAspect="1"/>
          </p:cNvPicPr>
          <p:nvPr/>
        </p:nvPicPr>
        <p:blipFill>
          <a:blip r:embed="rId3"/>
          <a:stretch>
            <a:fillRect/>
          </a:stretch>
        </p:blipFill>
        <p:spPr>
          <a:xfrm>
            <a:off x="628650" y="1996403"/>
            <a:ext cx="2284589" cy="1609797"/>
          </a:xfrm>
          <a:prstGeom prst="rect">
            <a:avLst/>
          </a:prstGeom>
        </p:spPr>
      </p:pic>
      <p:pic>
        <p:nvPicPr>
          <p:cNvPr id="8" name="Picture 7"/>
          <p:cNvPicPr>
            <a:picLocks noChangeAspect="1"/>
          </p:cNvPicPr>
          <p:nvPr/>
        </p:nvPicPr>
        <p:blipFill>
          <a:blip r:embed="rId4"/>
          <a:stretch>
            <a:fillRect/>
          </a:stretch>
        </p:blipFill>
        <p:spPr>
          <a:xfrm>
            <a:off x="331872" y="3773788"/>
            <a:ext cx="2878144" cy="2173917"/>
          </a:xfrm>
          <a:prstGeom prst="rect">
            <a:avLst/>
          </a:prstGeom>
        </p:spPr>
      </p:pic>
      <p:pic>
        <p:nvPicPr>
          <p:cNvPr id="9" name="Picture 8"/>
          <p:cNvPicPr>
            <a:picLocks noChangeAspect="1"/>
          </p:cNvPicPr>
          <p:nvPr/>
        </p:nvPicPr>
        <p:blipFill>
          <a:blip r:embed="rId5"/>
          <a:stretch>
            <a:fillRect/>
          </a:stretch>
        </p:blipFill>
        <p:spPr>
          <a:xfrm>
            <a:off x="3368317" y="1952050"/>
            <a:ext cx="5516038" cy="1698503"/>
          </a:xfrm>
          <a:prstGeom prst="rect">
            <a:avLst/>
          </a:prstGeom>
        </p:spPr>
      </p:pic>
      <p:pic>
        <p:nvPicPr>
          <p:cNvPr id="10" name="Picture 9"/>
          <p:cNvPicPr>
            <a:picLocks noChangeAspect="1"/>
          </p:cNvPicPr>
          <p:nvPr/>
        </p:nvPicPr>
        <p:blipFill>
          <a:blip r:embed="rId6"/>
          <a:stretch>
            <a:fillRect/>
          </a:stretch>
        </p:blipFill>
        <p:spPr>
          <a:xfrm>
            <a:off x="3465131" y="3733443"/>
            <a:ext cx="2098879" cy="2214262"/>
          </a:xfrm>
          <a:prstGeom prst="rect">
            <a:avLst/>
          </a:prstGeom>
        </p:spPr>
      </p:pic>
      <p:pic>
        <p:nvPicPr>
          <p:cNvPr id="11" name="Picture 10"/>
          <p:cNvPicPr>
            <a:picLocks noChangeAspect="1"/>
          </p:cNvPicPr>
          <p:nvPr/>
        </p:nvPicPr>
        <p:blipFill>
          <a:blip r:embed="rId7"/>
          <a:stretch>
            <a:fillRect/>
          </a:stretch>
        </p:blipFill>
        <p:spPr>
          <a:xfrm>
            <a:off x="5740103" y="4156251"/>
            <a:ext cx="3065230" cy="1315783"/>
          </a:xfrm>
          <a:prstGeom prst="rect">
            <a:avLst/>
          </a:prstGeom>
        </p:spPr>
      </p:pic>
    </p:spTree>
    <p:extLst>
      <p:ext uri="{BB962C8B-B14F-4D97-AF65-F5344CB8AC3E}">
        <p14:creationId xmlns:p14="http://schemas.microsoft.com/office/powerpoint/2010/main" val="1493702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86341"/>
          </a:xfrm>
        </p:spPr>
        <p:txBody>
          <a:bodyPr/>
          <a:lstStyle/>
          <a:p>
            <a:r>
              <a:rPr lang="en-US" dirty="0"/>
              <a:t>SAT Example: Internal CV</a:t>
            </a:r>
          </a:p>
        </p:txBody>
      </p:sp>
      <p:sp>
        <p:nvSpPr>
          <p:cNvPr id="5" name="TextBox 4"/>
          <p:cNvSpPr txBox="1"/>
          <p:nvPr/>
        </p:nvSpPr>
        <p:spPr>
          <a:xfrm>
            <a:off x="163689" y="6115293"/>
            <a:ext cx="8816622" cy="646331"/>
          </a:xfrm>
          <a:prstGeom prst="rect">
            <a:avLst/>
          </a:prstGeom>
          <a:noFill/>
        </p:spPr>
        <p:txBody>
          <a:bodyPr wrap="square" rtlCol="0">
            <a:spAutoFit/>
          </a:bodyPr>
          <a:lstStyle/>
          <a:p>
            <a:pPr algn="ctr"/>
            <a:r>
              <a:rPr lang="en-US" dirty="0"/>
              <a:t>Note: Internal CV uses all the data at one point or another in the training data and in the test data… can be used with large data sets but should be used with smaller ones. </a:t>
            </a:r>
          </a:p>
        </p:txBody>
      </p:sp>
      <p:pic>
        <p:nvPicPr>
          <p:cNvPr id="4" name="Picture 3"/>
          <p:cNvPicPr>
            <a:picLocks noChangeAspect="1"/>
          </p:cNvPicPr>
          <p:nvPr/>
        </p:nvPicPr>
        <p:blipFill>
          <a:blip r:embed="rId2"/>
          <a:stretch>
            <a:fillRect/>
          </a:stretch>
        </p:blipFill>
        <p:spPr>
          <a:xfrm>
            <a:off x="3984978" y="3944831"/>
            <a:ext cx="2207169" cy="1980174"/>
          </a:xfrm>
          <a:prstGeom prst="rect">
            <a:avLst/>
          </a:prstGeom>
        </p:spPr>
      </p:pic>
      <p:pic>
        <p:nvPicPr>
          <p:cNvPr id="12" name="Picture 11"/>
          <p:cNvPicPr>
            <a:picLocks noChangeAspect="1"/>
          </p:cNvPicPr>
          <p:nvPr/>
        </p:nvPicPr>
        <p:blipFill>
          <a:blip r:embed="rId3"/>
          <a:stretch>
            <a:fillRect/>
          </a:stretch>
        </p:blipFill>
        <p:spPr>
          <a:xfrm>
            <a:off x="628650" y="1845098"/>
            <a:ext cx="2680411" cy="2099733"/>
          </a:xfrm>
          <a:prstGeom prst="rect">
            <a:avLst/>
          </a:prstGeom>
        </p:spPr>
      </p:pic>
      <p:pic>
        <p:nvPicPr>
          <p:cNvPr id="13" name="Picture 12"/>
          <p:cNvPicPr>
            <a:picLocks noChangeAspect="1"/>
          </p:cNvPicPr>
          <p:nvPr/>
        </p:nvPicPr>
        <p:blipFill>
          <a:blip r:embed="rId4"/>
          <a:stretch>
            <a:fillRect/>
          </a:stretch>
        </p:blipFill>
        <p:spPr>
          <a:xfrm>
            <a:off x="0" y="1186309"/>
            <a:ext cx="9144000" cy="608598"/>
          </a:xfrm>
          <a:prstGeom prst="rect">
            <a:avLst/>
          </a:prstGeom>
        </p:spPr>
      </p:pic>
      <p:pic>
        <p:nvPicPr>
          <p:cNvPr id="14" name="Picture 13"/>
          <p:cNvPicPr>
            <a:picLocks noChangeAspect="1"/>
          </p:cNvPicPr>
          <p:nvPr/>
        </p:nvPicPr>
        <p:blipFill>
          <a:blip r:embed="rId5"/>
          <a:stretch>
            <a:fillRect/>
          </a:stretch>
        </p:blipFill>
        <p:spPr>
          <a:xfrm>
            <a:off x="389991" y="4135118"/>
            <a:ext cx="3157727" cy="1789887"/>
          </a:xfrm>
          <a:prstGeom prst="rect">
            <a:avLst/>
          </a:prstGeom>
        </p:spPr>
      </p:pic>
      <p:pic>
        <p:nvPicPr>
          <p:cNvPr id="15" name="Picture 14"/>
          <p:cNvPicPr>
            <a:picLocks noChangeAspect="1"/>
          </p:cNvPicPr>
          <p:nvPr/>
        </p:nvPicPr>
        <p:blipFill>
          <a:blip r:embed="rId6"/>
          <a:stretch>
            <a:fillRect/>
          </a:stretch>
        </p:blipFill>
        <p:spPr>
          <a:xfrm>
            <a:off x="4520803" y="1767700"/>
            <a:ext cx="3342688" cy="2081987"/>
          </a:xfrm>
          <a:prstGeom prst="rect">
            <a:avLst/>
          </a:prstGeom>
        </p:spPr>
      </p:pic>
      <p:pic>
        <p:nvPicPr>
          <p:cNvPr id="16" name="Picture 15"/>
          <p:cNvPicPr>
            <a:picLocks noChangeAspect="1"/>
          </p:cNvPicPr>
          <p:nvPr/>
        </p:nvPicPr>
        <p:blipFill>
          <a:blip r:embed="rId7"/>
          <a:stretch>
            <a:fillRect/>
          </a:stretch>
        </p:blipFill>
        <p:spPr>
          <a:xfrm>
            <a:off x="6439579" y="3925897"/>
            <a:ext cx="2075771" cy="1966807"/>
          </a:xfrm>
          <a:prstGeom prst="rect">
            <a:avLst/>
          </a:prstGeom>
        </p:spPr>
      </p:pic>
    </p:spTree>
    <p:extLst>
      <p:ext uri="{BB962C8B-B14F-4D97-AF65-F5344CB8AC3E}">
        <p14:creationId xmlns:p14="http://schemas.microsoft.com/office/powerpoint/2010/main" val="12666729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9660"/>
            <a:ext cx="7886700" cy="323495"/>
          </a:xfrm>
        </p:spPr>
        <p:txBody>
          <a:bodyPr>
            <a:normAutofit fontScale="90000"/>
          </a:bodyPr>
          <a:lstStyle/>
          <a:p>
            <a:r>
              <a:rPr lang="en-US" dirty="0"/>
              <a:t>Compare </a:t>
            </a:r>
            <a:r>
              <a:rPr lang="is-IS" dirty="0"/>
              <a:t>… on same data.!</a:t>
            </a:r>
            <a:endParaRPr lang="en-US" dirty="0"/>
          </a:p>
        </p:txBody>
      </p:sp>
      <p:pic>
        <p:nvPicPr>
          <p:cNvPr id="6" name="Picture 5"/>
          <p:cNvPicPr>
            <a:picLocks noChangeAspect="1"/>
          </p:cNvPicPr>
          <p:nvPr/>
        </p:nvPicPr>
        <p:blipFill>
          <a:blip r:embed="rId2"/>
          <a:stretch>
            <a:fillRect/>
          </a:stretch>
        </p:blipFill>
        <p:spPr>
          <a:xfrm>
            <a:off x="5816626" y="1693332"/>
            <a:ext cx="2578805" cy="4408311"/>
          </a:xfrm>
          <a:prstGeom prst="rect">
            <a:avLst/>
          </a:prstGeom>
        </p:spPr>
      </p:pic>
      <p:pic>
        <p:nvPicPr>
          <p:cNvPr id="7" name="Picture 6"/>
          <p:cNvPicPr>
            <a:picLocks noChangeAspect="1"/>
          </p:cNvPicPr>
          <p:nvPr/>
        </p:nvPicPr>
        <p:blipFill>
          <a:blip r:embed="rId3"/>
          <a:stretch>
            <a:fillRect/>
          </a:stretch>
        </p:blipFill>
        <p:spPr>
          <a:xfrm>
            <a:off x="1004998" y="1580444"/>
            <a:ext cx="2776484" cy="4408311"/>
          </a:xfrm>
          <a:prstGeom prst="rect">
            <a:avLst/>
          </a:prstGeom>
        </p:spPr>
      </p:pic>
      <p:pic>
        <p:nvPicPr>
          <p:cNvPr id="8" name="Picture 7"/>
          <p:cNvPicPr>
            <a:picLocks noChangeAspect="1"/>
          </p:cNvPicPr>
          <p:nvPr/>
        </p:nvPicPr>
        <p:blipFill>
          <a:blip r:embed="rId4"/>
          <a:stretch>
            <a:fillRect/>
          </a:stretch>
        </p:blipFill>
        <p:spPr>
          <a:xfrm>
            <a:off x="0" y="6143692"/>
            <a:ext cx="9144000" cy="714308"/>
          </a:xfrm>
          <a:prstGeom prst="rect">
            <a:avLst/>
          </a:prstGeom>
        </p:spPr>
      </p:pic>
      <p:sp>
        <p:nvSpPr>
          <p:cNvPr id="10" name="Bent Arrow 9"/>
          <p:cNvSpPr/>
          <p:nvPr/>
        </p:nvSpPr>
        <p:spPr>
          <a:xfrm>
            <a:off x="519288" y="5436869"/>
            <a:ext cx="395111" cy="55188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5"/>
          <a:stretch>
            <a:fillRect/>
          </a:stretch>
        </p:blipFill>
        <p:spPr>
          <a:xfrm>
            <a:off x="0" y="828694"/>
            <a:ext cx="9144000" cy="674281"/>
          </a:xfrm>
          <a:prstGeom prst="rect">
            <a:avLst/>
          </a:prstGeom>
        </p:spPr>
      </p:pic>
      <p:sp>
        <p:nvSpPr>
          <p:cNvPr id="12" name="Bent Arrow 11"/>
          <p:cNvSpPr/>
          <p:nvPr/>
        </p:nvSpPr>
        <p:spPr>
          <a:xfrm rot="10800000">
            <a:off x="8395430" y="1502974"/>
            <a:ext cx="317474" cy="7886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89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Studentized Residual</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16112"/>
            <a:ext cx="4953000" cy="158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960" y="1447800"/>
            <a:ext cx="415831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04724"/>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138" y="3474245"/>
            <a:ext cx="3897237" cy="295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E70148-1430-448D-9B99-A67EBBF466B8}"/>
                  </a:ext>
                </a:extLst>
              </p:cNvPr>
              <p:cNvSpPr txBox="1"/>
              <p:nvPr/>
            </p:nvSpPr>
            <p:spPr>
              <a:xfrm>
                <a:off x="6934200" y="1447800"/>
                <a:ext cx="1752600" cy="646331"/>
              </a:xfrm>
              <a:prstGeom prst="rect">
                <a:avLst/>
              </a:prstGeom>
              <a:noFill/>
            </p:spPr>
            <p:txBody>
              <a:bodyPr wrap="square" rtlCol="0">
                <a:spAutoFit/>
              </a:bodyPr>
              <a:lstStyle/>
              <a:p>
                <a:r>
                  <a:rPr lang="en-US" b="0" dirty="0"/>
                  <a:t>In general,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36E70148-1430-448D-9B99-A67EBBF466B8}"/>
                  </a:ext>
                </a:extLst>
              </p:cNvPr>
              <p:cNvSpPr txBox="1">
                <a:spLocks noRot="1" noChangeAspect="1" noMove="1" noResize="1" noEditPoints="1" noAdjustHandles="1" noChangeArrowheads="1" noChangeShapeType="1" noTextEdit="1"/>
              </p:cNvSpPr>
              <p:nvPr/>
            </p:nvSpPr>
            <p:spPr>
              <a:xfrm>
                <a:off x="6934200" y="1447800"/>
                <a:ext cx="1752600" cy="646331"/>
              </a:xfrm>
              <a:prstGeom prst="rect">
                <a:avLst/>
              </a:prstGeom>
              <a:blipFill>
                <a:blip r:embed="rId7"/>
                <a:stretch>
                  <a:fillRect l="-3136" t="-566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602F331-CDD8-4AE0-8363-2CCE3D682474}"/>
              </a:ext>
            </a:extLst>
          </p:cNvPr>
          <p:cNvSpPr txBox="1"/>
          <p:nvPr/>
        </p:nvSpPr>
        <p:spPr>
          <a:xfrm>
            <a:off x="4988510" y="2197587"/>
            <a:ext cx="4158312" cy="923330"/>
          </a:xfrm>
          <a:prstGeom prst="rect">
            <a:avLst/>
          </a:prstGeom>
          <a:noFill/>
        </p:spPr>
        <p:txBody>
          <a:bodyPr wrap="square" rtlCol="0">
            <a:spAutoFit/>
          </a:bodyPr>
          <a:lstStyle/>
          <a:p>
            <a:r>
              <a:rPr lang="en-US" dirty="0"/>
              <a:t>We “standardized” the normally distributed residual, so only 5% of studres</a:t>
            </a:r>
            <a:r>
              <a:rPr lang="en-US" baseline="-25000" dirty="0"/>
              <a:t>i</a:t>
            </a:r>
            <a:r>
              <a:rPr lang="en-US" dirty="0"/>
              <a:t> should be more extreme than +-2.</a:t>
            </a:r>
          </a:p>
        </p:txBody>
      </p:sp>
    </p:spTree>
    <p:extLst>
      <p:ext uri="{BB962C8B-B14F-4D97-AF65-F5344CB8AC3E}">
        <p14:creationId xmlns:p14="http://schemas.microsoft.com/office/powerpoint/2010/main" val="243791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Cross Validation</a:t>
            </a:r>
          </a:p>
        </p:txBody>
      </p:sp>
      <p:sp>
        <p:nvSpPr>
          <p:cNvPr id="3" name="Subtitle 2"/>
          <p:cNvSpPr>
            <a:spLocks noGrp="1"/>
          </p:cNvSpPr>
          <p:nvPr>
            <p:ph type="subTitle" idx="1"/>
          </p:nvPr>
        </p:nvSpPr>
        <p:spPr/>
        <p:txBody>
          <a:bodyPr/>
          <a:lstStyle/>
          <a:p>
            <a:r>
              <a:rPr lang="en-US" dirty="0"/>
              <a:t>R</a:t>
            </a:r>
          </a:p>
        </p:txBody>
      </p:sp>
    </p:spTree>
    <p:extLst>
      <p:ext uri="{BB962C8B-B14F-4D97-AF65-F5344CB8AC3E}">
        <p14:creationId xmlns:p14="http://schemas.microsoft.com/office/powerpoint/2010/main" val="1105658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6" name="TextBox 5"/>
          <p:cNvSpPr txBox="1"/>
          <p:nvPr/>
        </p:nvSpPr>
        <p:spPr>
          <a:xfrm>
            <a:off x="628650" y="2802223"/>
            <a:ext cx="1146749" cy="300082"/>
          </a:xfrm>
          <a:prstGeom prst="rect">
            <a:avLst/>
          </a:prstGeom>
          <a:noFill/>
        </p:spPr>
        <p:txBody>
          <a:bodyPr wrap="square" rtlCol="0">
            <a:spAutoFit/>
          </a:bodyPr>
          <a:lstStyle/>
          <a:p>
            <a:r>
              <a:rPr lang="en-US" sz="1350" dirty="0"/>
              <a:t>Adjusted R</a:t>
            </a:r>
            <a:r>
              <a:rPr lang="en-US" sz="1350" baseline="30000" dirty="0"/>
              <a:t>2</a:t>
            </a:r>
            <a:r>
              <a:rPr lang="en-US" sz="1350" dirty="0"/>
              <a:t> – </a:t>
            </a:r>
            <a:endParaRPr lang="en-US" sz="1350" baseline="30000" dirty="0"/>
          </a:p>
        </p:txBody>
      </p:sp>
      <p:sp>
        <p:nvSpPr>
          <p:cNvPr id="7" name="TextBox 6"/>
          <p:cNvSpPr txBox="1"/>
          <p:nvPr/>
        </p:nvSpPr>
        <p:spPr>
          <a:xfrm>
            <a:off x="628650" y="3216534"/>
            <a:ext cx="2866871" cy="507831"/>
          </a:xfrm>
          <a:prstGeom prst="rect">
            <a:avLst/>
          </a:prstGeom>
          <a:noFill/>
        </p:spPr>
        <p:txBody>
          <a:bodyPr wrap="square" rtlCol="0">
            <a:spAutoFit/>
          </a:bodyPr>
          <a:lstStyle/>
          <a:p>
            <a:r>
              <a:rPr lang="en-US" sz="1350" dirty="0"/>
              <a:t>Mean Square Prediction Error (MSPE) -</a:t>
            </a:r>
            <a:endParaRPr lang="en-US" sz="1350" baseline="30000" dirty="0"/>
          </a:p>
        </p:txBody>
      </p:sp>
      <p:sp>
        <p:nvSpPr>
          <p:cNvPr id="8" name="Rectangle 7"/>
          <p:cNvSpPr/>
          <p:nvPr/>
        </p:nvSpPr>
        <p:spPr>
          <a:xfrm>
            <a:off x="3495520" y="3216535"/>
            <a:ext cx="4519534" cy="715581"/>
          </a:xfrm>
          <a:prstGeom prst="rect">
            <a:avLst/>
          </a:prstGeom>
        </p:spPr>
        <p:txBody>
          <a:bodyPr wrap="square">
            <a:spAutoFit/>
          </a:bodyPr>
          <a:lstStyle/>
          <a:p>
            <a:r>
              <a:rPr lang="en-US" sz="1350" dirty="0"/>
              <a:t>Lower is better.  It is a statistic that is a measure of the distance the prediction are from the actual value value </a:t>
            </a:r>
            <a:r>
              <a:rPr lang="is-IS" sz="1350" dirty="0"/>
              <a:t>… again smaller distance measure is better.  </a:t>
            </a:r>
            <a:r>
              <a:rPr lang="en-US" sz="1350" dirty="0"/>
              <a:t> </a:t>
            </a:r>
          </a:p>
        </p:txBody>
      </p:sp>
      <p:sp>
        <p:nvSpPr>
          <p:cNvPr id="9" name="Rectangle 8"/>
          <p:cNvSpPr/>
          <p:nvPr/>
        </p:nvSpPr>
        <p:spPr>
          <a:xfrm>
            <a:off x="1623096" y="2801035"/>
            <a:ext cx="6526870" cy="300082"/>
          </a:xfrm>
          <a:prstGeom prst="rect">
            <a:avLst/>
          </a:prstGeom>
        </p:spPr>
        <p:txBody>
          <a:bodyPr wrap="square">
            <a:spAutoFit/>
          </a:bodyPr>
          <a:lstStyle/>
          <a:p>
            <a:r>
              <a:rPr lang="en-US" sz="1350" dirty="0"/>
              <a:t>Higher is Better – it is a derivative of R</a:t>
            </a:r>
            <a:r>
              <a:rPr lang="en-US" sz="1350" baseline="30000" dirty="0"/>
              <a:t>2 </a:t>
            </a:r>
            <a:r>
              <a:rPr lang="is-IS" sz="1350" dirty="0"/>
              <a:t>… the amount of variation explained by the model.</a:t>
            </a:r>
            <a:endParaRPr lang="en-US" sz="1350" baseline="30000" dirty="0"/>
          </a:p>
        </p:txBody>
      </p:sp>
    </p:spTree>
    <p:extLst>
      <p:ext uri="{BB962C8B-B14F-4D97-AF65-F5344CB8AC3E}">
        <p14:creationId xmlns:p14="http://schemas.microsoft.com/office/powerpoint/2010/main" val="21394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069453" y="4051375"/>
            <a:ext cx="2819341" cy="1339187"/>
          </a:xfrm>
          <a:prstGeom prst="rect">
            <a:avLst/>
          </a:prstGeom>
        </p:spPr>
      </p:pic>
      <p:sp>
        <p:nvSpPr>
          <p:cNvPr id="2" name="Title 1"/>
          <p:cNvSpPr>
            <a:spLocks noGrp="1"/>
          </p:cNvSpPr>
          <p:nvPr>
            <p:ph type="title"/>
          </p:nvPr>
        </p:nvSpPr>
        <p:spPr>
          <a:xfrm>
            <a:off x="3226632" y="947191"/>
            <a:ext cx="3057995" cy="674558"/>
          </a:xfrm>
        </p:spPr>
        <p:txBody>
          <a:bodyPr>
            <a:normAutofit fontScale="90000"/>
          </a:bodyPr>
          <a:lstStyle/>
          <a:p>
            <a:r>
              <a:rPr lang="en-US" dirty="0"/>
              <a:t>Cross Validation </a:t>
            </a:r>
          </a:p>
        </p:txBody>
      </p:sp>
      <mc:AlternateContent xmlns:mc="http://schemas.openxmlformats.org/markup-compatibility/2006">
        <mc:Choice xmlns:a14="http://schemas.microsoft.com/office/drawing/2010/main" Requires="a14">
          <p:sp>
            <p:nvSpPr>
              <p:cNvPr id="4" name="TextBox 3"/>
              <p:cNvSpPr txBox="1"/>
              <p:nvPr/>
            </p:nvSpPr>
            <p:spPr>
              <a:xfrm>
                <a:off x="3284538" y="4217627"/>
                <a:ext cx="2029979"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p:sp>
            <p:nvSpPr>
              <p:cNvPr id="4" name="TextBox 3"/>
              <p:cNvSpPr txBox="1">
                <a:spLocks noRot="1" noChangeAspect="1" noMove="1" noResize="1" noEditPoints="1" noAdjustHandles="1" noChangeArrowheads="1" noChangeShapeType="1" noTextEdit="1"/>
              </p:cNvSpPr>
              <p:nvPr/>
            </p:nvSpPr>
            <p:spPr>
              <a:xfrm>
                <a:off x="3284538" y="4217627"/>
                <a:ext cx="2029979" cy="463268"/>
              </a:xfrm>
              <a:prstGeom prst="rect">
                <a:avLst/>
              </a:prstGeom>
              <a:blipFill>
                <a:blip r:embed="rId3"/>
                <a:stretch>
                  <a:fillRect/>
                </a:stretch>
              </a:blipFill>
            </p:spPr>
            <p:txBody>
              <a:bodyPr/>
              <a:lstStyle/>
              <a:p>
                <a:r>
                  <a:rPr lang="en-US">
                    <a:noFill/>
                  </a:rPr>
                  <a:t> </a:t>
                </a:r>
              </a:p>
            </p:txBody>
          </p:sp>
        </mc:Fallback>
      </mc:AlternateContent>
      <p:sp>
        <p:nvSpPr>
          <p:cNvPr id="6" name="Right Arrow 5"/>
          <p:cNvSpPr/>
          <p:nvPr/>
        </p:nvSpPr>
        <p:spPr>
          <a:xfrm>
            <a:off x="2697907" y="240229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1385653"/>
            <a:ext cx="2484329" cy="4176635"/>
          </a:xfrm>
          <a:prstGeom prst="rect">
            <a:avLst/>
          </a:prstGeom>
        </p:spPr>
      </p:pic>
      <p:pic>
        <p:nvPicPr>
          <p:cNvPr id="9" name="Picture 8"/>
          <p:cNvPicPr>
            <a:picLocks noChangeAspect="1"/>
          </p:cNvPicPr>
          <p:nvPr/>
        </p:nvPicPr>
        <p:blipFill>
          <a:blip r:embed="rId5"/>
          <a:stretch>
            <a:fillRect/>
          </a:stretch>
        </p:blipFill>
        <p:spPr>
          <a:xfrm>
            <a:off x="6187822" y="1385653"/>
            <a:ext cx="2500169" cy="2316671"/>
          </a:xfrm>
          <a:prstGeom prst="rect">
            <a:avLst/>
          </a:prstGeom>
        </p:spPr>
      </p:pic>
      <p:sp>
        <p:nvSpPr>
          <p:cNvPr id="10" name="Right Arrow 9"/>
          <p:cNvSpPr/>
          <p:nvPr/>
        </p:nvSpPr>
        <p:spPr>
          <a:xfrm rot="10800000">
            <a:off x="5659096" y="241387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3103" y="1979139"/>
            <a:ext cx="2473595" cy="1828566"/>
          </a:xfrm>
          <a:prstGeom prst="rect">
            <a:avLst/>
          </a:prstGeom>
        </p:spPr>
      </p:pic>
      <p:sp>
        <p:nvSpPr>
          <p:cNvPr id="12" name="TextBox 11"/>
          <p:cNvSpPr txBox="1"/>
          <p:nvPr/>
        </p:nvSpPr>
        <p:spPr>
          <a:xfrm>
            <a:off x="3969544" y="1621749"/>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2363762"/>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2363762"/>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p:cNvPicPr>
            <a:picLocks noChangeAspect="1"/>
          </p:cNvPicPr>
          <p:nvPr/>
        </p:nvPicPr>
        <p:blipFill>
          <a:blip r:embed="rId7"/>
          <a:stretch>
            <a:fillRect/>
          </a:stretch>
        </p:blipFill>
        <p:spPr>
          <a:xfrm>
            <a:off x="7802380" y="2377391"/>
            <a:ext cx="350396" cy="1324933"/>
          </a:xfrm>
          <a:prstGeom prst="rect">
            <a:avLst/>
          </a:prstGeom>
        </p:spPr>
      </p:pic>
      <p:sp>
        <p:nvSpPr>
          <p:cNvPr id="17" name="Rectangle 16"/>
          <p:cNvSpPr/>
          <p:nvPr/>
        </p:nvSpPr>
        <p:spPr>
          <a:xfrm>
            <a:off x="6199064" y="4165095"/>
            <a:ext cx="445327" cy="12566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440150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823269" y="1108654"/>
            <a:ext cx="1085978" cy="300082"/>
          </a:xfrm>
          <a:prstGeom prst="rect">
            <a:avLst/>
          </a:prstGeom>
          <a:noFill/>
        </p:spPr>
        <p:txBody>
          <a:bodyPr wrap="square" rtlCol="0">
            <a:spAutoFit/>
          </a:bodyPr>
          <a:lstStyle/>
          <a:p>
            <a:r>
              <a:rPr lang="en-US" sz="1350"/>
              <a:t>Training Set</a:t>
            </a:r>
            <a:endParaRPr lang="en-US" sz="1350" dirty="0"/>
          </a:p>
        </p:txBody>
      </p:sp>
      <p:sp>
        <p:nvSpPr>
          <p:cNvPr id="20" name="TextBox 19"/>
          <p:cNvSpPr txBox="1"/>
          <p:nvPr/>
        </p:nvSpPr>
        <p:spPr>
          <a:xfrm>
            <a:off x="7041505" y="1108654"/>
            <a:ext cx="1085978" cy="300082"/>
          </a:xfrm>
          <a:prstGeom prst="rect">
            <a:avLst/>
          </a:prstGeom>
          <a:noFill/>
        </p:spPr>
        <p:txBody>
          <a:bodyPr wrap="square" rtlCol="0">
            <a:spAutoFit/>
          </a:bodyPr>
          <a:lstStyle/>
          <a:p>
            <a:r>
              <a:rPr lang="en-US" sz="1350" dirty="0"/>
              <a:t>Test Set</a:t>
            </a:r>
          </a:p>
        </p:txBody>
      </p:sp>
      <mc:AlternateContent xmlns:mc="http://schemas.openxmlformats.org/markup-compatibility/2006">
        <mc:Choice xmlns:a14="http://schemas.microsoft.com/office/drawing/2010/main" Requires="a14">
          <p:sp>
            <p:nvSpPr>
              <p:cNvPr id="21" name="Rectangle 20"/>
              <p:cNvSpPr/>
              <p:nvPr/>
            </p:nvSpPr>
            <p:spPr>
              <a:xfrm>
                <a:off x="6331961" y="5426595"/>
                <a:ext cx="36920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p:sp>
            <p:nvSpPr>
              <p:cNvPr id="21" name="Rectangle 20"/>
              <p:cNvSpPr>
                <a:spLocks noRot="1" noChangeAspect="1" noMove="1" noResize="1" noEditPoints="1" noAdjustHandles="1" noChangeArrowheads="1" noChangeShapeType="1" noTextEdit="1"/>
              </p:cNvSpPr>
              <p:nvPr/>
            </p:nvSpPr>
            <p:spPr>
              <a:xfrm>
                <a:off x="6331961" y="5426595"/>
                <a:ext cx="369204"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883445" y="5460325"/>
                <a:ext cx="36920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p:sp>
            <p:nvSpPr>
              <p:cNvPr id="22" name="Rectangle 21"/>
              <p:cNvSpPr>
                <a:spLocks noRot="1" noChangeAspect="1" noMove="1" noResize="1" noEditPoints="1" noAdjustHandles="1" noChangeArrowheads="1" noChangeShapeType="1" noTextEdit="1"/>
              </p:cNvSpPr>
              <p:nvPr/>
            </p:nvSpPr>
            <p:spPr>
              <a:xfrm>
                <a:off x="7883445" y="5460325"/>
                <a:ext cx="369204" cy="300082"/>
              </a:xfrm>
              <a:prstGeom prst="rect">
                <a:avLst/>
              </a:prstGeom>
              <a:blipFill>
                <a:blip r:embed="rId9"/>
                <a:stretch>
                  <a:fillRect/>
                </a:stretch>
              </a:blipFill>
            </p:spPr>
            <p:txBody>
              <a:bodyPr/>
              <a:lstStyle/>
              <a:p>
                <a:r>
                  <a:rPr lang="en-US">
                    <a:noFill/>
                  </a:rPr>
                  <a:t> </a:t>
                </a:r>
              </a:p>
            </p:txBody>
          </p:sp>
        </mc:Fallback>
      </mc:AlternateContent>
      <p:sp>
        <p:nvSpPr>
          <p:cNvPr id="23" name="Right Arrow 22"/>
          <p:cNvSpPr/>
          <p:nvPr/>
        </p:nvSpPr>
        <p:spPr>
          <a:xfrm rot="2438045">
            <a:off x="5603836" y="3661552"/>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a:stretch>
            <a:fillRect/>
          </a:stretch>
        </p:blipFill>
        <p:spPr>
          <a:xfrm>
            <a:off x="3003774" y="4835658"/>
            <a:ext cx="2656222" cy="403477"/>
          </a:xfrm>
          <a:prstGeom prst="rect">
            <a:avLst/>
          </a:prstGeom>
        </p:spPr>
      </p:pic>
    </p:spTree>
    <p:extLst>
      <p:ext uri="{BB962C8B-B14F-4D97-AF65-F5344CB8AC3E}">
        <p14:creationId xmlns:p14="http://schemas.microsoft.com/office/powerpoint/2010/main" val="103169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42" presetClass="path" presetSubtype="0" accel="50000" decel="50000" fill="hold" nodeType="withEffect">
                                  <p:stCondLst>
                                    <p:cond delay="0"/>
                                  </p:stCondLst>
                                  <p:childTnLst>
                                    <p:animMotion origin="layout" path="M 0.00039 0.0037 L 0.00586 0.34513 " pathEditMode="relative" rAng="0" ptsTypes="AA">
                                      <p:cBhvr>
                                        <p:cTn id="63" dur="2000" fill="hold"/>
                                        <p:tgtEl>
                                          <p:spTgt spid="15"/>
                                        </p:tgtEl>
                                        <p:attrNameLst>
                                          <p:attrName>ppt_x</p:attrName>
                                          <p:attrName>ppt_y</p:attrName>
                                        </p:attrNameLst>
                                      </p:cBhvr>
                                      <p:rCtr x="273" y="1706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 calcmode="lin" valueType="num">
                                      <p:cBhvr additive="base">
                                        <p:cTn id="88" dur="500" fill="hold"/>
                                        <p:tgtEl>
                                          <p:spTgt spid="4"/>
                                        </p:tgtEl>
                                        <p:attrNameLst>
                                          <p:attrName>ppt_x</p:attrName>
                                        </p:attrNameLst>
                                      </p:cBhvr>
                                      <p:tavLst>
                                        <p:tav tm="0">
                                          <p:val>
                                            <p:strVal val="#ppt_x"/>
                                          </p:val>
                                        </p:tav>
                                        <p:tav tm="100000">
                                          <p:val>
                                            <p:strVal val="#ppt_x"/>
                                          </p:val>
                                        </p:tav>
                                      </p:tavLst>
                                    </p:anim>
                                    <p:anim calcmode="lin" valueType="num">
                                      <p:cBhvr additive="base">
                                        <p:cTn id="8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819" y="1020859"/>
            <a:ext cx="6716531" cy="315127"/>
          </a:xfrm>
        </p:spPr>
        <p:txBody>
          <a:bodyPr>
            <a:normAutofit fontScale="90000"/>
          </a:bodyPr>
          <a:lstStyle/>
          <a:p>
            <a:r>
              <a:rPr lang="en-US" dirty="0"/>
              <a:t>How to Choose the Train and Test Sets?</a:t>
            </a:r>
          </a:p>
        </p:txBody>
      </p:sp>
      <p:sp>
        <p:nvSpPr>
          <p:cNvPr id="5" name="TextBox 4"/>
          <p:cNvSpPr txBox="1"/>
          <p:nvPr/>
        </p:nvSpPr>
        <p:spPr>
          <a:xfrm>
            <a:off x="2315981" y="1398481"/>
            <a:ext cx="5936105" cy="923330"/>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rule is about ¾ Training and ¼ Test.  </a:t>
            </a:r>
          </a:p>
        </p:txBody>
      </p:sp>
      <p:pic>
        <p:nvPicPr>
          <p:cNvPr id="17" name="Picture 16"/>
          <p:cNvPicPr>
            <a:picLocks noChangeAspect="1"/>
          </p:cNvPicPr>
          <p:nvPr/>
        </p:nvPicPr>
        <p:blipFill>
          <a:blip r:embed="rId2"/>
          <a:stretch>
            <a:fillRect/>
          </a:stretch>
        </p:blipFill>
        <p:spPr>
          <a:xfrm>
            <a:off x="2248526" y="2441899"/>
            <a:ext cx="1963327" cy="3548181"/>
          </a:xfrm>
          <a:prstGeom prst="rect">
            <a:avLst/>
          </a:prstGeom>
        </p:spPr>
      </p:pic>
      <p:pic>
        <p:nvPicPr>
          <p:cNvPr id="6" name="Picture 5"/>
          <p:cNvPicPr>
            <a:picLocks noChangeAspect="1"/>
          </p:cNvPicPr>
          <p:nvPr/>
        </p:nvPicPr>
        <p:blipFill>
          <a:blip r:embed="rId3"/>
          <a:stretch>
            <a:fillRect/>
          </a:stretch>
        </p:blipFill>
        <p:spPr>
          <a:xfrm>
            <a:off x="146670" y="984940"/>
            <a:ext cx="1517238" cy="5015810"/>
          </a:xfrm>
          <a:prstGeom prst="rect">
            <a:avLst/>
          </a:prstGeom>
        </p:spPr>
      </p:pic>
      <p:sp>
        <p:nvSpPr>
          <p:cNvPr id="7" name="Right Arrow 6"/>
          <p:cNvSpPr/>
          <p:nvPr/>
        </p:nvSpPr>
        <p:spPr>
          <a:xfrm>
            <a:off x="1753849" y="301896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a:stretch>
            <a:fillRect/>
          </a:stretch>
        </p:blipFill>
        <p:spPr>
          <a:xfrm>
            <a:off x="3932576" y="3889748"/>
            <a:ext cx="2138439" cy="2038977"/>
          </a:xfrm>
          <a:prstGeom prst="rect">
            <a:avLst/>
          </a:prstGeom>
        </p:spPr>
      </p:pic>
      <p:sp>
        <p:nvSpPr>
          <p:cNvPr id="10" name="Oval 9"/>
          <p:cNvSpPr/>
          <p:nvPr/>
        </p:nvSpPr>
        <p:spPr>
          <a:xfrm>
            <a:off x="2226039" y="2357782"/>
            <a:ext cx="1933731" cy="2884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ight Arrow 10"/>
          <p:cNvSpPr/>
          <p:nvPr/>
        </p:nvSpPr>
        <p:spPr>
          <a:xfrm>
            <a:off x="1720122" y="496748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716007" y="3878505"/>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p:nvPicPr>
        <p:blipFill rotWithShape="1">
          <a:blip r:embed="rId5"/>
          <a:srcRect b="9798"/>
          <a:stretch/>
        </p:blipFill>
        <p:spPr>
          <a:xfrm>
            <a:off x="4025795" y="2646798"/>
            <a:ext cx="4516331" cy="414007"/>
          </a:xfrm>
          <a:prstGeom prst="rect">
            <a:avLst/>
          </a:prstGeom>
        </p:spPr>
      </p:pic>
      <p:pic>
        <p:nvPicPr>
          <p:cNvPr id="20" name="Picture 19"/>
          <p:cNvPicPr>
            <a:picLocks noChangeAspect="1"/>
          </p:cNvPicPr>
          <p:nvPr/>
        </p:nvPicPr>
        <p:blipFill rotWithShape="1">
          <a:blip r:embed="rId6"/>
          <a:srcRect t="19999" b="10326"/>
          <a:stretch/>
        </p:blipFill>
        <p:spPr>
          <a:xfrm>
            <a:off x="6160957" y="3878505"/>
            <a:ext cx="2691485" cy="202368"/>
          </a:xfrm>
          <a:prstGeom prst="rect">
            <a:avLst/>
          </a:prstGeom>
        </p:spPr>
      </p:pic>
    </p:spTree>
    <p:extLst>
      <p:ext uri="{BB962C8B-B14F-4D97-AF65-F5344CB8AC3E}">
        <p14:creationId xmlns:p14="http://schemas.microsoft.com/office/powerpoint/2010/main" val="180538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118111" cy="994172"/>
          </a:xfrm>
        </p:spPr>
        <p:txBody>
          <a:bodyPr>
            <a:normAutofit fontScale="90000"/>
          </a:bodyPr>
          <a:lstStyle/>
          <a:p>
            <a:r>
              <a:rPr lang="en-US" dirty="0"/>
              <a:t>Putting it All Together: Steps in </a:t>
            </a:r>
            <a:r>
              <a:rPr lang="en-US"/>
              <a:t>Cross Validation</a:t>
            </a:r>
          </a:p>
        </p:txBody>
      </p:sp>
      <p:sp>
        <p:nvSpPr>
          <p:cNvPr id="3" name="Content Placeholder 2"/>
          <p:cNvSpPr>
            <a:spLocks noGrp="1"/>
          </p:cNvSpPr>
          <p:nvPr>
            <p:ph idx="1"/>
          </p:nvPr>
        </p:nvSpPr>
        <p:spPr>
          <a:xfrm>
            <a:off x="191125" y="2226469"/>
            <a:ext cx="8780489" cy="3263504"/>
          </a:xfrm>
        </p:spPr>
        <p:txBody>
          <a:bodyPr>
            <a:normAutofit fontScale="85000" lnSpcReduction="20000"/>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a:t>
            </a:r>
          </a:p>
          <a:p>
            <a:pPr marL="385763" indent="-385763" defTabSz="685800">
              <a:spcBef>
                <a:spcPts val="0"/>
              </a:spcBef>
              <a:buFontTx/>
              <a:buAutoNum type="arabicPeriod"/>
              <a:defRPr/>
            </a:pPr>
            <a:r>
              <a:rPr lang="en-US" dirty="0"/>
              <a:t>Generate prediction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130136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28404" y="2125266"/>
            <a:ext cx="8398239" cy="415498"/>
          </a:xfrm>
          <a:prstGeom prst="rect">
            <a:avLst/>
          </a:prstGeom>
        </p:spPr>
        <p:txBody>
          <a:bodyPr wrap="square">
            <a:spAutoFit/>
          </a:bodyPr>
          <a:lstStyle/>
          <a:p>
            <a:pPr marL="385763" indent="-385763">
              <a:buFontTx/>
              <a:buAutoNum type="arabicPeriod"/>
              <a:defRPr/>
            </a:pPr>
            <a:r>
              <a:rPr lang="en-US" sz="2100"/>
              <a:t>Divide the data set with responses into a ”Training Set” and a “Test Set”.</a:t>
            </a:r>
            <a:endParaRPr lang="en-US" sz="2100" dirty="0"/>
          </a:p>
        </p:txBody>
      </p:sp>
      <p:pic>
        <p:nvPicPr>
          <p:cNvPr id="5" name="Picture 4"/>
          <p:cNvPicPr>
            <a:picLocks noChangeAspect="1"/>
          </p:cNvPicPr>
          <p:nvPr/>
        </p:nvPicPr>
        <p:blipFill rotWithShape="1">
          <a:blip r:embed="rId2"/>
          <a:srcRect b="9798"/>
          <a:stretch/>
        </p:blipFill>
        <p:spPr>
          <a:xfrm>
            <a:off x="211192" y="2613070"/>
            <a:ext cx="4516331" cy="414007"/>
          </a:xfrm>
          <a:prstGeom prst="rect">
            <a:avLst/>
          </a:prstGeom>
        </p:spPr>
      </p:pic>
      <p:pic>
        <p:nvPicPr>
          <p:cNvPr id="6" name="Picture 5"/>
          <p:cNvPicPr>
            <a:picLocks noChangeAspect="1"/>
          </p:cNvPicPr>
          <p:nvPr/>
        </p:nvPicPr>
        <p:blipFill rotWithShape="1">
          <a:blip r:embed="rId3"/>
          <a:srcRect t="4389"/>
          <a:stretch/>
        </p:blipFill>
        <p:spPr>
          <a:xfrm>
            <a:off x="1524661" y="3094533"/>
            <a:ext cx="1634516" cy="2824292"/>
          </a:xfrm>
          <a:prstGeom prst="rect">
            <a:avLst/>
          </a:prstGeom>
        </p:spPr>
      </p:pic>
      <p:pic>
        <p:nvPicPr>
          <p:cNvPr id="7" name="Picture 6"/>
          <p:cNvPicPr>
            <a:picLocks noChangeAspect="1"/>
          </p:cNvPicPr>
          <p:nvPr/>
        </p:nvPicPr>
        <p:blipFill rotWithShape="1">
          <a:blip r:embed="rId4"/>
          <a:srcRect t="19999" b="10326"/>
          <a:stretch/>
        </p:blipFill>
        <p:spPr>
          <a:xfrm>
            <a:off x="5542612" y="2617705"/>
            <a:ext cx="2691485" cy="202368"/>
          </a:xfrm>
          <a:prstGeom prst="rect">
            <a:avLst/>
          </a:prstGeom>
        </p:spPr>
      </p:pic>
      <p:pic>
        <p:nvPicPr>
          <p:cNvPr id="8" name="Picture 7"/>
          <p:cNvPicPr>
            <a:picLocks noChangeAspect="1"/>
          </p:cNvPicPr>
          <p:nvPr/>
        </p:nvPicPr>
        <p:blipFill>
          <a:blip r:embed="rId5"/>
          <a:stretch>
            <a:fillRect/>
          </a:stretch>
        </p:blipFill>
        <p:spPr>
          <a:xfrm>
            <a:off x="5933763" y="3119438"/>
            <a:ext cx="2138439" cy="2038977"/>
          </a:xfrm>
          <a:prstGeom prst="rect">
            <a:avLst/>
          </a:prstGeom>
        </p:spPr>
      </p:pic>
    </p:spTree>
    <p:extLst>
      <p:ext uri="{BB962C8B-B14F-4D97-AF65-F5344CB8AC3E}">
        <p14:creationId xmlns:p14="http://schemas.microsoft.com/office/powerpoint/2010/main" val="12076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254248" y="1960946"/>
            <a:ext cx="5216749" cy="507831"/>
          </a:xfrm>
          <a:prstGeom prst="rect">
            <a:avLst/>
          </a:prstGeom>
        </p:spPr>
        <p:txBody>
          <a:bodyPr wrap="none">
            <a:spAutoFit/>
          </a:bodyPr>
          <a:lstStyle/>
          <a:p>
            <a:pPr lvl="0">
              <a:defRPr/>
            </a:pPr>
            <a:r>
              <a:rPr lang="en-US" sz="2700" dirty="0"/>
              <a:t>2. Train a model on the Training Set.</a:t>
            </a:r>
          </a:p>
        </p:txBody>
      </p:sp>
      <p:pic>
        <p:nvPicPr>
          <p:cNvPr id="5" name="Picture 4"/>
          <p:cNvPicPr>
            <a:picLocks noChangeAspect="1"/>
          </p:cNvPicPr>
          <p:nvPr/>
        </p:nvPicPr>
        <p:blipFill>
          <a:blip r:embed="rId2"/>
          <a:stretch>
            <a:fillRect/>
          </a:stretch>
        </p:blipFill>
        <p:spPr>
          <a:xfrm>
            <a:off x="2553804" y="2445694"/>
            <a:ext cx="4571246" cy="3379222"/>
          </a:xfrm>
          <a:prstGeom prst="rect">
            <a:avLst/>
          </a:prstGeom>
        </p:spPr>
      </p:pic>
    </p:spTree>
    <p:extLst>
      <p:ext uri="{BB962C8B-B14F-4D97-AF65-F5344CB8AC3E}">
        <p14:creationId xmlns:p14="http://schemas.microsoft.com/office/powerpoint/2010/main" val="8601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20908" y="2024083"/>
            <a:ext cx="8623093" cy="415498"/>
          </a:xfrm>
          <a:prstGeom prst="rect">
            <a:avLst/>
          </a:prstGeom>
        </p:spPr>
        <p:txBody>
          <a:bodyPr wrap="square">
            <a:spAutoFit/>
          </a:bodyPr>
          <a:lstStyle/>
          <a:p>
            <a:pPr lvl="0">
              <a:defRPr/>
            </a:pPr>
            <a:r>
              <a:rPr lang="en-US" sz="2100"/>
              <a:t>3. </a:t>
            </a:r>
            <a:r>
              <a:rPr lang="en-US" sz="2100" dirty="0"/>
              <a:t>Generate prediction using this model for the Test Set explanatory variables.</a:t>
            </a:r>
          </a:p>
        </p:txBody>
      </p:sp>
      <p:pic>
        <p:nvPicPr>
          <p:cNvPr id="5" name="Picture 4"/>
          <p:cNvPicPr>
            <a:picLocks noChangeAspect="1"/>
          </p:cNvPicPr>
          <p:nvPr/>
        </p:nvPicPr>
        <p:blipFill>
          <a:blip r:embed="rId2"/>
          <a:stretch>
            <a:fillRect/>
          </a:stretch>
        </p:blipFill>
        <p:spPr>
          <a:xfrm>
            <a:off x="1349115" y="2641469"/>
            <a:ext cx="6659683" cy="3007004"/>
          </a:xfrm>
          <a:prstGeom prst="rect">
            <a:avLst/>
          </a:prstGeom>
        </p:spPr>
      </p:pic>
    </p:spTree>
    <p:extLst>
      <p:ext uri="{BB962C8B-B14F-4D97-AF65-F5344CB8AC3E}">
        <p14:creationId xmlns:p14="http://schemas.microsoft.com/office/powerpoint/2010/main" val="1274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1756" y="2020494"/>
            <a:ext cx="8780489" cy="415498"/>
          </a:xfrm>
          <a:prstGeom prst="rect">
            <a:avLst/>
          </a:prstGeom>
        </p:spPr>
        <p:txBody>
          <a:bodyPr wrap="square">
            <a:spAutoFit/>
          </a:bodyPr>
          <a:lstStyle/>
          <a:p>
            <a:pPr lvl="0" algn="ctr">
              <a:defRPr/>
            </a:pPr>
            <a:r>
              <a:rPr lang="en-US" sz="2100"/>
              <a:t>4.  </a:t>
            </a:r>
            <a:r>
              <a:rPr lang="en-US" sz="2100" dirty="0"/>
              <a:t>Find the MSPE using the predictions and the actual values from the Test Set.</a:t>
            </a:r>
          </a:p>
        </p:txBody>
      </p:sp>
      <p:pic>
        <p:nvPicPr>
          <p:cNvPr id="5" name="Picture 4"/>
          <p:cNvPicPr>
            <a:picLocks noChangeAspect="1"/>
          </p:cNvPicPr>
          <p:nvPr/>
        </p:nvPicPr>
        <p:blipFill rotWithShape="1">
          <a:blip r:embed="rId2"/>
          <a:srcRect t="81798"/>
          <a:stretch/>
        </p:blipFill>
        <p:spPr>
          <a:xfrm>
            <a:off x="5014699" y="3611694"/>
            <a:ext cx="3947546" cy="550888"/>
          </a:xfrm>
          <a:prstGeom prst="rect">
            <a:avLst/>
          </a:prstGeom>
        </p:spPr>
      </p:pic>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81756" y="3014666"/>
            <a:ext cx="4777562" cy="2731958"/>
          </a:xfrm>
          <a:prstGeom prst="rect">
            <a:avLst/>
          </a:prstGeom>
        </p:spPr>
      </p:pic>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spTree>
    <p:extLst>
      <p:ext uri="{BB962C8B-B14F-4D97-AF65-F5344CB8AC3E}">
        <p14:creationId xmlns:p14="http://schemas.microsoft.com/office/powerpoint/2010/main" val="17942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466208" y="1960971"/>
            <a:ext cx="4859279" cy="461665"/>
          </a:xfrm>
          <a:prstGeom prst="rect">
            <a:avLst/>
          </a:prstGeom>
        </p:spPr>
        <p:txBody>
          <a:bodyPr wrap="none">
            <a:spAutoFit/>
          </a:bodyPr>
          <a:lstStyle/>
          <a:p>
            <a:pPr lvl="0">
              <a:defRPr/>
            </a:pPr>
            <a:r>
              <a:rPr lang="en-US" sz="2400" dirty="0"/>
              <a:t>5. Repeat 2 - 4 for competing models.</a:t>
            </a:r>
          </a:p>
        </p:txBody>
      </p:sp>
      <p:pic>
        <p:nvPicPr>
          <p:cNvPr id="7" name="Picture 6"/>
          <p:cNvPicPr>
            <a:picLocks noChangeAspect="1"/>
          </p:cNvPicPr>
          <p:nvPr/>
        </p:nvPicPr>
        <p:blipFill>
          <a:blip r:embed="rId2"/>
          <a:stretch>
            <a:fillRect/>
          </a:stretch>
        </p:blipFill>
        <p:spPr>
          <a:xfrm>
            <a:off x="236954" y="2538002"/>
            <a:ext cx="3563742" cy="2459324"/>
          </a:xfrm>
          <a:prstGeom prst="rect">
            <a:avLst/>
          </a:prstGeom>
        </p:spPr>
      </p:pic>
      <p:pic>
        <p:nvPicPr>
          <p:cNvPr id="8" name="Picture 7"/>
          <p:cNvPicPr>
            <a:picLocks noChangeAspect="1"/>
          </p:cNvPicPr>
          <p:nvPr/>
        </p:nvPicPr>
        <p:blipFill>
          <a:blip r:embed="rId3"/>
          <a:stretch>
            <a:fillRect/>
          </a:stretch>
        </p:blipFill>
        <p:spPr>
          <a:xfrm>
            <a:off x="4362827" y="2788768"/>
            <a:ext cx="4389835" cy="1957793"/>
          </a:xfrm>
          <a:prstGeom prst="rect">
            <a:avLst/>
          </a:prstGeom>
        </p:spPr>
      </p:pic>
      <p:pic>
        <p:nvPicPr>
          <p:cNvPr id="10" name="Picture 9"/>
          <p:cNvPicPr>
            <a:picLocks noChangeAspect="1"/>
          </p:cNvPicPr>
          <p:nvPr/>
        </p:nvPicPr>
        <p:blipFill rotWithShape="1">
          <a:blip r:embed="rId4"/>
          <a:srcRect t="5502"/>
          <a:stretch/>
        </p:blipFill>
        <p:spPr>
          <a:xfrm>
            <a:off x="2248381" y="5241873"/>
            <a:ext cx="4228892" cy="573374"/>
          </a:xfrm>
          <a:prstGeom prst="rect">
            <a:avLst/>
          </a:prstGeom>
        </p:spPr>
      </p:pic>
    </p:spTree>
    <p:extLst>
      <p:ext uri="{BB962C8B-B14F-4D97-AF65-F5344CB8AC3E}">
        <p14:creationId xmlns:p14="http://schemas.microsoft.com/office/powerpoint/2010/main" val="69936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Cook’s Distance (D)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927" y="838199"/>
            <a:ext cx="4050273" cy="152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442" t="27532"/>
          <a:stretch/>
        </p:blipFill>
        <p:spPr bwMode="auto">
          <a:xfrm>
            <a:off x="816128" y="2780797"/>
            <a:ext cx="6932622" cy="35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97" y="3184129"/>
            <a:ext cx="2346960" cy="45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799" y="3287421"/>
            <a:ext cx="6096001" cy="32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25" y="3820821"/>
            <a:ext cx="3358054" cy="32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r="85375"/>
          <a:stretch/>
        </p:blipFill>
        <p:spPr bwMode="auto">
          <a:xfrm>
            <a:off x="4113747" y="3776198"/>
            <a:ext cx="1292771"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l="15041"/>
          <a:stretch/>
        </p:blipFill>
        <p:spPr bwMode="auto">
          <a:xfrm>
            <a:off x="787225" y="4239921"/>
            <a:ext cx="7509643"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480" y="1915821"/>
            <a:ext cx="1120249" cy="51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1630" y="51054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664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6486071"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extLst/>
          </p:nvPr>
        </p:nvGraphicFramePr>
        <p:xfrm>
          <a:off x="1524001" y="3285760"/>
          <a:ext cx="6096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tc>
                  <a:txBody>
                    <a:bodyPr/>
                    <a:lstStyle/>
                    <a:p>
                      <a:pPr algn="ctr"/>
                      <a:r>
                        <a:rPr lang="en-US" sz="2100" dirty="0" err="1"/>
                        <a:t>Adj</a:t>
                      </a:r>
                      <a:r>
                        <a:rPr lang="en-US" sz="2100" baseline="0" dirty="0"/>
                        <a:t> R2</a:t>
                      </a:r>
                      <a:endParaRPr lang="en-US" sz="2100" dirty="0"/>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19.09</a:t>
                      </a:r>
                    </a:p>
                  </a:txBody>
                  <a:tcPr marL="68580" marR="68580" marT="34290" marB="34290"/>
                </a:tc>
                <a:tc>
                  <a:txBody>
                    <a:bodyPr/>
                    <a:lstStyle/>
                    <a:p>
                      <a:pPr algn="ctr"/>
                      <a:r>
                        <a:rPr lang="en-US" sz="2100" dirty="0"/>
                        <a:t>.224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15.59</a:t>
                      </a:r>
                    </a:p>
                  </a:txBody>
                  <a:tcPr marL="68580" marR="68580" marT="34290" marB="34290"/>
                </a:tc>
                <a:tc>
                  <a:txBody>
                    <a:bodyPr/>
                    <a:lstStyle/>
                    <a:p>
                      <a:pPr algn="ctr"/>
                      <a:r>
                        <a:rPr lang="en-US" sz="2100" dirty="0"/>
                        <a:t>.1576</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936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10547</TotalTime>
  <Words>3999</Words>
  <Application>Microsoft Office PowerPoint</Application>
  <PresentationFormat>On-screen Show (4:3)</PresentationFormat>
  <Paragraphs>637</Paragraphs>
  <Slides>90</Slides>
  <Notes>55</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7" baseType="lpstr">
      <vt:lpstr>Arial</vt:lpstr>
      <vt:lpstr>Calibri</vt:lpstr>
      <vt:lpstr>Cambria Math</vt:lpstr>
      <vt:lpstr>Courier New</vt:lpstr>
      <vt:lpstr>Times New Roman</vt:lpstr>
      <vt:lpstr>Office Theme</vt:lpstr>
      <vt:lpstr>Mtb Graph</vt:lpstr>
      <vt:lpstr>UNIT 14</vt:lpstr>
      <vt:lpstr>Influential Observations</vt:lpstr>
      <vt:lpstr>Data Set 1 (Excluded)</vt:lpstr>
      <vt:lpstr>Data Set 2 (Included)</vt:lpstr>
      <vt:lpstr>Excluded vs. Included</vt:lpstr>
      <vt:lpstr>The Idea of Leverage</vt:lpstr>
      <vt:lpstr>Definition of Leverage  (one explanatory variable)</vt:lpstr>
      <vt:lpstr>Studentized Residual</vt:lpstr>
      <vt:lpstr>Cook’s Distance (D)</vt:lpstr>
      <vt:lpstr>Cook’s D!</vt:lpstr>
      <vt:lpstr>Studentized Residuals, Leverage and Cook’s D!</vt:lpstr>
      <vt:lpstr>PROC REG or GLM</vt:lpstr>
      <vt:lpstr>Proc Reg or GLM</vt:lpstr>
      <vt:lpstr>PowerPoint Presentation</vt:lpstr>
      <vt:lpstr>Steps in Multiple Regression</vt:lpstr>
      <vt:lpstr>Variable Selection Techniques</vt:lpstr>
      <vt:lpstr>Forward Selection</vt:lpstr>
      <vt:lpstr>Backward Elimination</vt:lpstr>
      <vt:lpstr>Step-Wise Regression</vt:lpstr>
      <vt:lpstr>Example: Cement data</vt:lpstr>
      <vt:lpstr>Example: Cement data</vt:lpstr>
      <vt:lpstr>Stepwise regression: the idea</vt:lpstr>
      <vt:lpstr>Stepwise regression:  Preliminary steps</vt:lpstr>
      <vt:lpstr>Example: Cement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about stepwise regression!</vt:lpstr>
      <vt:lpstr>Caution about stepwise regression!</vt:lpstr>
      <vt:lpstr>Drawbacks of stepwise regression</vt:lpstr>
      <vt:lpstr>Variable Selection Criteria</vt:lpstr>
      <vt:lpstr>Possible Objectives When There Are Many Potential Explanatory Variables</vt:lpstr>
      <vt:lpstr>Example 2: SAT Analysis… QOI and Data</vt:lpstr>
      <vt:lpstr>Example 2: SAT Analysis …  A look at the data.</vt:lpstr>
      <vt:lpstr>Example 2: SAT Analysis …  Tentative Model</vt:lpstr>
      <vt:lpstr>Example 2: SAT Analysis …  A look at the VIFs.</vt:lpstr>
      <vt:lpstr>Example 2: SAT Analysis …  Model Selection (adj R2)</vt:lpstr>
      <vt:lpstr>Example 2: SAT Analysis …  Check Residuals / Assumptions</vt:lpstr>
      <vt:lpstr>Example 2: SAT Analysis:  Influential Observations</vt:lpstr>
      <vt:lpstr>Example 2: SAT Analysis:  Add Expenditure Back in.</vt:lpstr>
      <vt:lpstr>Example 2: SAT Analysis: Influential Point</vt:lpstr>
      <vt:lpstr>Example 2: SAT Analysis: Without Alaska</vt:lpstr>
      <vt:lpstr>Example 2: SAT Analysis: Conclusion</vt:lpstr>
      <vt:lpstr>Example 2: SAT Analysis: Conclusion </vt:lpstr>
      <vt:lpstr>BEST SUBSET REGRESSION</vt:lpstr>
      <vt:lpstr>MALLOW’s CP</vt:lpstr>
      <vt:lpstr>Fishing for Explanation</vt:lpstr>
      <vt:lpstr>Cp Plot</vt:lpstr>
      <vt:lpstr>Residuals / Influential Points:  lTakers, Years, Expend, Rank</vt:lpstr>
      <vt:lpstr>Conclusion</vt:lpstr>
      <vt:lpstr>Often Used Together</vt:lpstr>
      <vt:lpstr>Variable Selection  With Proc GLMselect.</vt:lpstr>
      <vt:lpstr>Variable Selection With Proc GLMselect.</vt:lpstr>
      <vt:lpstr>Model Comparison Using AIC/BIC/SBC</vt:lpstr>
      <vt:lpstr>Appendix</vt:lpstr>
      <vt:lpstr>Prediction</vt:lpstr>
      <vt:lpstr>Don’t Forget to Check the Residuals!</vt:lpstr>
      <vt:lpstr>PowerPoint Presentation</vt:lpstr>
      <vt:lpstr>AIC v. BIC</vt:lpstr>
      <vt:lpstr>Proc Reg Selection Options</vt:lpstr>
      <vt:lpstr>Proc Reg Selection Options</vt:lpstr>
      <vt:lpstr>Cross Validation</vt:lpstr>
      <vt:lpstr>Cross Validation</vt:lpstr>
      <vt:lpstr>Two Types of Cross Validation</vt:lpstr>
      <vt:lpstr>External Cross Validation:  SAS Proc glmselect</vt:lpstr>
      <vt:lpstr>External Cross Validation:  SAS Proc glmselect</vt:lpstr>
      <vt:lpstr>External Cross Validation:  SAS Proc glmselect</vt:lpstr>
      <vt:lpstr>External Cross Validation:  SAS Proc glmselect</vt:lpstr>
      <vt:lpstr>Internal (K-Fold) Cross Validation</vt:lpstr>
      <vt:lpstr>Internal (5-Fold) Cross Validation</vt:lpstr>
      <vt:lpstr>5-Fold Cross Validation: Example</vt:lpstr>
      <vt:lpstr>5-Fold Cross Validation: Example</vt:lpstr>
      <vt:lpstr>SAT Example: External CV</vt:lpstr>
      <vt:lpstr>SAT Example: Internal CV</vt:lpstr>
      <vt:lpstr>Compare … on same data.!</vt:lpstr>
      <vt:lpstr>Cross Validation</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dc:title>
  <dc:creator>Bivin Sadler</dc:creator>
  <cp:lastModifiedBy>User</cp:lastModifiedBy>
  <cp:revision>111</cp:revision>
  <dcterms:created xsi:type="dcterms:W3CDTF">2015-02-25T05:07:08Z</dcterms:created>
  <dcterms:modified xsi:type="dcterms:W3CDTF">2018-04-10T00:24:43Z</dcterms:modified>
</cp:coreProperties>
</file>